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93" r:id="rId2"/>
  </p:sldMasterIdLst>
  <p:notesMasterIdLst>
    <p:notesMasterId r:id="rId104"/>
  </p:notesMasterIdLst>
  <p:handoutMasterIdLst>
    <p:handoutMasterId r:id="rId105"/>
  </p:handoutMasterIdLst>
  <p:sldIdLst>
    <p:sldId id="283" r:id="rId3"/>
    <p:sldId id="329" r:id="rId4"/>
    <p:sldId id="331" r:id="rId5"/>
    <p:sldId id="332" r:id="rId6"/>
    <p:sldId id="333" r:id="rId7"/>
    <p:sldId id="257" r:id="rId8"/>
    <p:sldId id="330" r:id="rId9"/>
    <p:sldId id="282" r:id="rId10"/>
    <p:sldId id="258" r:id="rId11"/>
    <p:sldId id="279" r:id="rId12"/>
    <p:sldId id="280" r:id="rId13"/>
    <p:sldId id="281" r:id="rId14"/>
    <p:sldId id="276" r:id="rId15"/>
    <p:sldId id="275" r:id="rId16"/>
    <p:sldId id="360" r:id="rId17"/>
    <p:sldId id="274" r:id="rId18"/>
    <p:sldId id="273" r:id="rId19"/>
    <p:sldId id="278" r:id="rId20"/>
    <p:sldId id="277" r:id="rId21"/>
    <p:sldId id="334" r:id="rId22"/>
    <p:sldId id="337" r:id="rId23"/>
    <p:sldId id="338" r:id="rId24"/>
    <p:sldId id="291" r:id="rId25"/>
    <p:sldId id="292" r:id="rId26"/>
    <p:sldId id="284" r:id="rId27"/>
    <p:sldId id="293" r:id="rId28"/>
    <p:sldId id="295" r:id="rId29"/>
    <p:sldId id="335" r:id="rId30"/>
    <p:sldId id="336" r:id="rId31"/>
    <p:sldId id="296" r:id="rId32"/>
    <p:sldId id="259" r:id="rId33"/>
    <p:sldId id="260" r:id="rId34"/>
    <p:sldId id="288" r:id="rId35"/>
    <p:sldId id="286" r:id="rId36"/>
    <p:sldId id="262" r:id="rId37"/>
    <p:sldId id="289" r:id="rId38"/>
    <p:sldId id="285" r:id="rId39"/>
    <p:sldId id="287" r:id="rId40"/>
    <p:sldId id="290" r:id="rId41"/>
    <p:sldId id="261" r:id="rId42"/>
    <p:sldId id="263" r:id="rId43"/>
    <p:sldId id="298" r:id="rId44"/>
    <p:sldId id="297" r:id="rId45"/>
    <p:sldId id="339" r:id="rId46"/>
    <p:sldId id="345" r:id="rId47"/>
    <p:sldId id="346" r:id="rId48"/>
    <p:sldId id="347" r:id="rId49"/>
    <p:sldId id="351" r:id="rId50"/>
    <p:sldId id="352" r:id="rId51"/>
    <p:sldId id="341" r:id="rId52"/>
    <p:sldId id="344" r:id="rId53"/>
    <p:sldId id="304" r:id="rId54"/>
    <p:sldId id="343" r:id="rId55"/>
    <p:sldId id="342" r:id="rId56"/>
    <p:sldId id="361" r:id="rId57"/>
    <p:sldId id="356" r:id="rId58"/>
    <p:sldId id="357" r:id="rId59"/>
    <p:sldId id="364" r:id="rId60"/>
    <p:sldId id="362" r:id="rId61"/>
    <p:sldId id="363" r:id="rId62"/>
    <p:sldId id="353" r:id="rId63"/>
    <p:sldId id="314" r:id="rId64"/>
    <p:sldId id="305" r:id="rId65"/>
    <p:sldId id="365" r:id="rId66"/>
    <p:sldId id="366" r:id="rId67"/>
    <p:sldId id="348" r:id="rId68"/>
    <p:sldId id="349" r:id="rId69"/>
    <p:sldId id="354" r:id="rId70"/>
    <p:sldId id="367" r:id="rId71"/>
    <p:sldId id="368" r:id="rId72"/>
    <p:sldId id="369" r:id="rId73"/>
    <p:sldId id="370" r:id="rId74"/>
    <p:sldId id="372" r:id="rId75"/>
    <p:sldId id="311" r:id="rId76"/>
    <p:sldId id="306" r:id="rId77"/>
    <p:sldId id="355" r:id="rId78"/>
    <p:sldId id="371" r:id="rId79"/>
    <p:sldId id="309" r:id="rId80"/>
    <p:sldId id="310" r:id="rId81"/>
    <p:sldId id="327" r:id="rId82"/>
    <p:sldId id="328" r:id="rId83"/>
    <p:sldId id="326" r:id="rId84"/>
    <p:sldId id="315" r:id="rId85"/>
    <p:sldId id="324" r:id="rId86"/>
    <p:sldId id="325" r:id="rId87"/>
    <p:sldId id="316" r:id="rId88"/>
    <p:sldId id="317" r:id="rId89"/>
    <p:sldId id="319" r:id="rId90"/>
    <p:sldId id="320" r:id="rId91"/>
    <p:sldId id="321" r:id="rId92"/>
    <p:sldId id="318" r:id="rId93"/>
    <p:sldId id="323" r:id="rId94"/>
    <p:sldId id="264" r:id="rId95"/>
    <p:sldId id="265" r:id="rId96"/>
    <p:sldId id="266" r:id="rId97"/>
    <p:sldId id="267" r:id="rId98"/>
    <p:sldId id="268" r:id="rId99"/>
    <p:sldId id="269" r:id="rId100"/>
    <p:sldId id="270" r:id="rId101"/>
    <p:sldId id="271" r:id="rId102"/>
    <p:sldId id="272" r:id="rId10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60" d="100"/>
          <a:sy n="60" d="100"/>
        </p:scale>
        <p:origin x="204" y="61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273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viewProps" Target="viewProps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tableStyles" Target="tableStyle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C22E1-8D9E-4F98-A57C-5A1184B07AB7}" type="datetimeFigureOut">
              <a:rPr lang="en-US" smtClean="0"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AD5E5-B402-43AA-9BEE-11B69D526C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983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E5515E4-2DAF-45F0-AD53-76261AB1602F}" type="datetimeFigureOut">
              <a:rPr lang="en-US" smtClean="0"/>
              <a:t>2/8/2017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405FCD-030E-4DA6-A90B-EA5922E707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930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E5B052-98C7-4E91-9DC8-5759467D1C1B}" type="slidenum">
              <a:rPr lang="en-US" altLang="en-US">
                <a:solidFill>
                  <a:srgbClr val="000000"/>
                </a:solidFill>
              </a:rPr>
              <a:pPr/>
              <a:t>95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947" tIns="47474" rIns="94947" bIns="47474" anchor="b"/>
          <a:lstStyle>
            <a:lvl1pPr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2100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7088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42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14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86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58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0E47F65-25FD-401D-A59C-861D789163A3}" type="slidenum"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95</a:t>
            </a:fld>
            <a:endParaRPr lang="en-US" altLang="en-US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3388" y="554038"/>
            <a:ext cx="6299200" cy="35433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268" y="4391581"/>
            <a:ext cx="5731651" cy="4351232"/>
          </a:xfrm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2687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80A108-D246-42B1-AC9D-34ECD84311C5}" type="slidenum">
              <a:rPr lang="en-US" altLang="en-US">
                <a:solidFill>
                  <a:srgbClr val="000000"/>
                </a:solidFill>
              </a:rPr>
              <a:pPr/>
              <a:t>96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947" tIns="47474" rIns="94947" bIns="47474" anchor="b"/>
          <a:lstStyle>
            <a:lvl1pPr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2100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7088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42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14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86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58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D3ECA7A-7152-4642-A5AD-95F264E66B7A}" type="slidenum"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96</a:t>
            </a:fld>
            <a:endParaRPr lang="en-US" altLang="en-US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3388" y="554038"/>
            <a:ext cx="6299200" cy="354330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268" y="4391581"/>
            <a:ext cx="5731651" cy="4351232"/>
          </a:xfrm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8328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668FB7-0BAB-4C0F-85B6-CB20F2A9E600}" type="slidenum">
              <a:rPr lang="en-US" altLang="en-US">
                <a:solidFill>
                  <a:srgbClr val="000000"/>
                </a:solidFill>
              </a:rPr>
              <a:pPr/>
              <a:t>97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947" tIns="47474" rIns="94947" bIns="47474" anchor="b"/>
          <a:lstStyle>
            <a:lvl1pPr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2100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7088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42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14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86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58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F8DCD45-9947-46BF-AB88-3923C3CF1F19}" type="slidenum"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97</a:t>
            </a:fld>
            <a:endParaRPr lang="en-US" altLang="en-US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3388" y="554038"/>
            <a:ext cx="6299200" cy="35433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268" y="4391581"/>
            <a:ext cx="5731651" cy="4351232"/>
          </a:xfrm>
        </p:spPr>
        <p:txBody>
          <a:bodyPr/>
          <a:lstStyle/>
          <a:p>
            <a:r>
              <a:rPr lang="en-US" altLang="en-US" dirty="0"/>
              <a:t>Reserve requirements were introduced &amp; defined on the slide titled “Bank Reserves,” immediately following “The Structure of the Fed.” </a:t>
            </a:r>
          </a:p>
          <a:p>
            <a:endParaRPr lang="en-US" altLang="en-US" dirty="0"/>
          </a:p>
          <a:p>
            <a:r>
              <a:rPr lang="en-US" altLang="en-US" dirty="0"/>
              <a:t>Reserve requirements are not a good tool for monetary policy:  </a:t>
            </a:r>
          </a:p>
          <a:p>
            <a:endParaRPr lang="en-US" altLang="en-US" dirty="0"/>
          </a:p>
          <a:p>
            <a:r>
              <a:rPr lang="en-US" altLang="en-US" dirty="0"/>
              <a:t>To make the money supply grow over time, the Fed would have to continually reduce reserve requirements.  This is neither possible – they cannot be reduced below 0 – nor desirable – if reserves are too low, then banks will have liquidity problems, and bank runs (discussed later in the chapter) might become fashionable again.  </a:t>
            </a:r>
          </a:p>
          <a:p>
            <a:endParaRPr lang="en-US" altLang="en-US" dirty="0"/>
          </a:p>
          <a:p>
            <a:r>
              <a:rPr lang="en-US" altLang="en-US" dirty="0"/>
              <a:t>To reduce the money supply using reserve requirements, banks wouldn’t be able to make as many loans, which would make the banking industry less profitable and could cause it to contract.  </a:t>
            </a:r>
          </a:p>
        </p:txBody>
      </p:sp>
    </p:spTree>
    <p:extLst>
      <p:ext uri="{BB962C8B-B14F-4D97-AF65-F5344CB8AC3E}">
        <p14:creationId xmlns:p14="http://schemas.microsoft.com/office/powerpoint/2010/main" val="1455982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874918-E557-40F5-AE94-6E6246565672}" type="slidenum">
              <a:rPr lang="en-US" altLang="en-US">
                <a:solidFill>
                  <a:srgbClr val="000000"/>
                </a:solidFill>
              </a:rPr>
              <a:pPr/>
              <a:t>98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947" tIns="47474" rIns="94947" bIns="47474" anchor="b"/>
          <a:lstStyle>
            <a:lvl1pPr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2100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7088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42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14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86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58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4A1E74D-4FB7-4914-BC50-6FE0FDCC6776}" type="slidenum"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98</a:t>
            </a:fld>
            <a:endParaRPr lang="en-US" altLang="en-US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3388" y="554038"/>
            <a:ext cx="6299200" cy="35433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268" y="4391581"/>
            <a:ext cx="5731651" cy="4351232"/>
          </a:xfrm>
        </p:spPr>
        <p:txBody>
          <a:bodyPr/>
          <a:lstStyle/>
          <a:p>
            <a:r>
              <a:rPr lang="en-US" altLang="en-US" dirty="0"/>
              <a:t>Why might banks run low on reserves?  On any given day, it might turn out that depositors make higher-than-expected withdrawals, or the bank makes more loans than expected.  </a:t>
            </a:r>
          </a:p>
        </p:txBody>
      </p:sp>
    </p:spTree>
    <p:extLst>
      <p:ext uri="{BB962C8B-B14F-4D97-AF65-F5344CB8AC3E}">
        <p14:creationId xmlns:p14="http://schemas.microsoft.com/office/powerpoint/2010/main" val="157621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08EC7F-9374-476F-9F30-4A93931CFEAD}" type="slidenum">
              <a:rPr lang="en-US" altLang="en-US">
                <a:solidFill>
                  <a:srgbClr val="000000"/>
                </a:solidFill>
              </a:rPr>
              <a:pPr/>
              <a:t>99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4058568" y="8976836"/>
            <a:ext cx="3105997" cy="47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947" tIns="47474" rIns="94947" bIns="47474" anchor="b"/>
          <a:lstStyle>
            <a:lvl1pPr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7238" indent="-292100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5225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7088" indent="-233363" defTabSz="931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42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14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86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5888" indent="-233363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B8614BD-2BB4-4156-9E29-01B87C51E793}" type="slidenum">
              <a:rPr lang="en-US" altLang="en-US" sz="1200">
                <a:solidFill>
                  <a:srgbClr val="000000"/>
                </a:solidFill>
                <a:cs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99</a:t>
            </a:fld>
            <a:endParaRPr lang="en-US" altLang="en-US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3388" y="554038"/>
            <a:ext cx="6299200" cy="35433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268" y="4391581"/>
            <a:ext cx="5731651" cy="4351232"/>
          </a:xfrm>
        </p:spPr>
        <p:txBody>
          <a:bodyPr/>
          <a:lstStyle/>
          <a:p>
            <a:r>
              <a:rPr lang="en-US" altLang="en-US" dirty="0"/>
              <a:t>Indeed, the Fed is a “lender of last resort” and usually doesn’t make discount loans to banks on demand.  The Fed is not in the business of giving banks cheap money to subsidize their profits.  </a:t>
            </a:r>
          </a:p>
        </p:txBody>
      </p:sp>
    </p:spTree>
    <p:extLst>
      <p:ext uri="{BB962C8B-B14F-4D97-AF65-F5344CB8AC3E}">
        <p14:creationId xmlns:p14="http://schemas.microsoft.com/office/powerpoint/2010/main" val="251385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/>
          </a:extLst>
        </p:spPr>
      </p:pic>
      <p:grpSp>
        <p:nvGrpSpPr>
          <p:cNvPr id="5" name="Group 4"/>
          <p:cNvGrpSpPr/>
          <p:nvPr/>
        </p:nvGrpSpPr>
        <p:grpSpPr>
          <a:xfrm>
            <a:off x="1" y="1"/>
            <a:ext cx="307340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1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2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4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5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8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0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3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6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8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0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2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6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7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9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0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2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4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7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9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2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3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6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8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3651" y="1122363"/>
            <a:ext cx="8791575" cy="2387600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3651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0" name="Date Placeholder 3"/>
          <p:cNvSpPr>
            <a:spLocks noGrp="1"/>
          </p:cNvSpPr>
          <p:nvPr>
            <p:ph type="dt" sz="half" idx="10"/>
          </p:nvPr>
        </p:nvSpPr>
        <p:spPr>
          <a:xfrm>
            <a:off x="7734300" y="541020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184-7700-47D3-B8AE-08EE2B53AA2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33652" y="5410201"/>
            <a:ext cx="5124449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3700" y="5410201"/>
            <a:ext cx="7725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E2662-85A2-4093-A420-6E5D24895E5E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78907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4304666"/>
            <a:ext cx="9912355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5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5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B71A-1DC5-4306-B3AF-6E8261E4CFA3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2E37D-5CF9-4608-85DE-0F4790DF6EF4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776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7" y="609600"/>
            <a:ext cx="9905955" cy="3429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419601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EBE6D-FBE3-4968-B591-5D6402C15C9E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14046-FE4F-4EB6-AEC5-3395349E566C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948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9217" y="719138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kumimoji="1"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22467" y="27654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kumimoji="1"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1"/>
            <a:ext cx="9302752" cy="274842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365557"/>
            <a:ext cx="8752299" cy="54896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3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7F95F-EC08-40E5-AEDC-6FC2C964A2BE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DDC60-8C51-4FD0-9A83-15810BC0C71A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199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2134043"/>
            <a:ext cx="9906001" cy="251183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5" y="4657655"/>
            <a:ext cx="9904505" cy="11406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F94DF-449B-4712-AC0B-B893450B21C3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2E185-15EA-4F07-A9D5-02E3130C460E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791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4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1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1412" y="3360263"/>
            <a:ext cx="3195243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8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4767" y="3363435"/>
            <a:ext cx="3185277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3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3" y="3360263"/>
            <a:ext cx="3194968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69C5-1CBC-4F8B-943F-3F5FE5D0E9C5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390EF-840F-402D-9BB5-56B4CE876545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32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60"/>
            <a:ext cx="3195240" cy="8178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4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8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4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1800" dirty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3" y="4980856"/>
            <a:ext cx="3194968" cy="81034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5B39E-216F-476D-BB92-7A6351B53BEA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 cap="all" baseline="0" dirty="0"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C095B-9B4B-47D8-988E-EC4FD055555F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13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3C3E4-70EC-42AF-BF57-6BBAB467FAA2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74527-1CF4-4B17-B888-D87E422ED384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558148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1" y="609601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601"/>
            <a:ext cx="7748591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4350B-7F44-4A49-B15D-B495E95C4C0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1EDCA-9526-47D3-856D-F867E5F6319C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23908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93676"/>
            <a:ext cx="11176000" cy="720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06400" y="990601"/>
            <a:ext cx="5638800" cy="1895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00" y="990601"/>
            <a:ext cx="5638800" cy="1895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227960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7F782-D278-4BD5-8D50-DBEDB12F43BA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36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1141414" y="618518"/>
            <a:ext cx="99059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141414" y="2249487"/>
            <a:ext cx="990599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4FC98-3173-4A3D-A8AF-8FDE0ADCACE7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CF3BF-8A31-4FAA-9F3B-27EB13F734F8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91777"/>
      </p:ext>
    </p:extLst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48BC-2C71-4358-8723-6AE9E08241F8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424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2971-26C9-4204-98CE-2507AD39D586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4805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7932A-6899-484A-958F-78C757F6A9EB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481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03DFC-A99F-486B-AC15-0212C14B84DA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41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8D00-A682-43FC-8572-35082093EDAC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06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18538-5199-4C32-B44B-5DCDA73F251F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47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057CCC-0A9D-490D-B348-C4F584D5E7D2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6914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6055B-265C-49BD-8C65-EDC43E1447EF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967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9A85-01F4-4DD1-A155-21BDF70A58DB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2382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DDAFE-3EE1-43BE-AAFE-E2064F9823D6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17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8"/>
            <a:ext cx="9906000" cy="2852737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DAEA5-B603-4B88-BDA0-3F9728B168B2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C0767-164F-4393-B5D6-92ACEDBCCBF3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84341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1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270C8-F829-4AC8-87B8-A7A0A0CAC68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F4ABB-D2F3-4B04-AC3B-0A51FE48E94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07807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8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537" y="2249486"/>
            <a:ext cx="45812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1" y="3073399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9323" y="2249485"/>
            <a:ext cx="457808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9"/>
            <a:ext cx="487521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91519-4281-44D5-A310-049C1C1DC1C9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00888-1CF5-4284-BD6C-AC8A27BF8A8A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42721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7554-F4A2-4303-A696-B6EF2166941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E7573-3CEA-4295-8ABE-1FD9C3B4236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654322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D0F1F-8B6E-4A36-963E-ADFF968E7AC9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9B0B0-216D-4DBD-9CCA-0E7813D7633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944334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6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1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6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98D07-3918-4374-9F5D-84C9BA9BA4F9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D05E2-4918-4384-A976-1607899C54D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28595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5005283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43822" y="609600"/>
            <a:ext cx="4603591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defRPr lang="en-US"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2" y="2249486"/>
            <a:ext cx="5005285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24CEE-E1EC-4A7A-B307-3E8005DD689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207DF-D684-4C1C-BFF5-679AFDF6BCBA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279443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/>
          </a:extLst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19050" y="0"/>
            <a:ext cx="12056535" cy="6858000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0884" y="619126"/>
            <a:ext cx="9906000" cy="1477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0884" y="2249488"/>
            <a:ext cx="9906000" cy="354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7017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7EA7550-91CF-48A0-B092-705E2FA9A2DE}" type="datetimeFigureOut">
              <a:rPr kumimoji="1" lang="en-US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2/8/2017</a:t>
            </a:fld>
            <a:endParaRPr kumimoji="1" lang="en-US" dirty="0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0884" y="5883276"/>
            <a:ext cx="62399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dirty="0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417" y="5883276"/>
            <a:ext cx="770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7A5383-D86B-4DA5-A308-F8E290DC38E6}" type="slidenum">
              <a:rPr kumimoji="1" lang="en-US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dirty="0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019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bldLvl="5" autoUpdateAnimBg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8077E8-7C2B-4BAC-9EC5-DBC29ADC932F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014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covyeconomics.wikispaces.com/" TargetMode="External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file:///E:\Program%20Files\TurningPoint\2003\Questions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file:///E:\Program%20Files\TurningPoint\2003\Question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file:///E:\Program%20Files\TurningPoint\2003\Question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file:///E:\Program%20Files\TurningPoint\2003\Questions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file:///E:\Program%20Files\TurningPoint\2003\Questions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1.27.16 (Wednesday)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397 in the text book, read the profile on Ben Bernanke and answer the four questions.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31325"/>
            <a:ext cx="11747500" cy="6689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does the Federal Reserve Bank do?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As Chairman of the Fed, what is Ben Bernanke’s job?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is the difference between inflation and deflation?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From where did Ben Bernanke receive his degrees in economics? 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3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nation’s first true </a:t>
            </a:r>
            <a:r>
              <a:rPr lang="en-US" alt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central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bank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57" y="2314222"/>
            <a:ext cx="4910666" cy="3937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317" y="2314222"/>
            <a:ext cx="6107993" cy="393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7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Here is what a question for this standard might look like: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The Federal Reserve wants to reduce the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nation’s money supply. This could be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accomplished by doing all of the following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EXCEPT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A </a:t>
            </a:r>
            <a:r>
              <a:rPr lang="en-US" altLang="en-US" sz="2600" dirty="0"/>
              <a:t>decreasing the discount rate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B </a:t>
            </a:r>
            <a:r>
              <a:rPr lang="en-US" altLang="en-US" sz="2600" dirty="0"/>
              <a:t>increasing the reserve requirement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C </a:t>
            </a:r>
            <a:r>
              <a:rPr lang="en-US" altLang="en-US" sz="2600" dirty="0"/>
              <a:t>selling securities on the open market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b="1" dirty="0"/>
              <a:t>D </a:t>
            </a:r>
            <a:r>
              <a:rPr lang="en-US" altLang="en-US" sz="2600" dirty="0"/>
              <a:t>making banks hold a reserve for all types of deposits</a:t>
            </a:r>
          </a:p>
        </p:txBody>
      </p:sp>
    </p:spTree>
    <p:extLst>
      <p:ext uri="{BB962C8B-B14F-4D97-AF65-F5344CB8AC3E}">
        <p14:creationId xmlns:p14="http://schemas.microsoft.com/office/powerpoint/2010/main" val="121152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Answer to sample question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Decreasing the discount rate will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encourage banks to borrow money from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the Federal Reserve and make loans.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This will increase the money supply, so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choice </a:t>
            </a:r>
            <a:r>
              <a:rPr lang="en-US" altLang="en-US" b="1" dirty="0"/>
              <a:t>A </a:t>
            </a:r>
            <a:r>
              <a:rPr lang="en-US" altLang="en-US" dirty="0"/>
              <a:t>is the correct answer. All other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choices reduce the nation’s money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/>
              <a:t>supply.</a:t>
            </a:r>
          </a:p>
        </p:txBody>
      </p:sp>
    </p:spTree>
    <p:extLst>
      <p:ext uri="{BB962C8B-B14F-4D97-AF65-F5344CB8AC3E}">
        <p14:creationId xmlns:p14="http://schemas.microsoft.com/office/powerpoint/2010/main" val="1040833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nation’s first true </a:t>
            </a:r>
            <a:r>
              <a:rPr lang="en-US" alt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central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bank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28" y="4430889"/>
            <a:ext cx="5067300" cy="2286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974" y="2316339"/>
            <a:ext cx="5029200" cy="2114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474" y="2381250"/>
            <a:ext cx="3038475" cy="1504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2896" y="4825647"/>
            <a:ext cx="6509103" cy="189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Created in 1913 as a result of the Panic of 1907 … and many other panics before that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7998" y="2768601"/>
            <a:ext cx="6038856" cy="3846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48" y="2806701"/>
            <a:ext cx="4583995" cy="405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Created in 1913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421" y="461081"/>
            <a:ext cx="4300893" cy="60187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3342041"/>
            <a:ext cx="3647545" cy="34177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357" y="4263848"/>
            <a:ext cx="2085975" cy="2495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398" y="2228851"/>
            <a:ext cx="2562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55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All National 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banks required to be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member of the Federal Reserve …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2357437"/>
            <a:ext cx="2143125" cy="214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33" y="2923822"/>
            <a:ext cx="3385256" cy="2473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401" y="4751564"/>
            <a:ext cx="2466975" cy="1847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1819" y="218369"/>
            <a:ext cx="27622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8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7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676629" y="1888067"/>
            <a:ext cx="10668000" cy="4267200"/>
          </a:xfrm>
        </p:spPr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State 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banks eligible to be a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member of the Federal Reserve but are not required to do so …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9687" y="2566987"/>
            <a:ext cx="1952625" cy="1724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29" y="4793720"/>
            <a:ext cx="4867275" cy="1876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16" y="2924174"/>
            <a:ext cx="2190750" cy="1009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8628" y="4097866"/>
            <a:ext cx="19431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9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Privately 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owned Publicly operated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431" y="2366962"/>
            <a:ext cx="6414558" cy="36528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33" y="2415381"/>
            <a:ext cx="4514674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4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Federal 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Reserve Notes (gold standard 1913-1934)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61" y="2404004"/>
            <a:ext cx="4762500" cy="361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nation’s first true </a:t>
            </a:r>
            <a:r>
              <a:rPr lang="en-US" alt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central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bank</a:t>
            </a:r>
          </a:p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Created in 1913</a:t>
            </a:r>
          </a:p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National banks required to be member</a:t>
            </a:r>
          </a:p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State banks eligible to be a member</a:t>
            </a:r>
          </a:p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Privately owned Publicly operated </a:t>
            </a:r>
          </a:p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Federal Reserve Notes (gold standard 1913-1934)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15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1.31 (Tuesday)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746776"/>
            <a:ext cx="106045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Please copy down the six questions. Watch Crash Course – The Fed Reserve to answer. Thanks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4503" y="1146886"/>
            <a:ext cx="11747500" cy="619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Which person, unknown to most, steers the largest economy in the world?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If a central bank wants to slow down the economy, what might that be called?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are two things that keep the banking system healthy?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Which option to increase or decrease the money supply does the Fed use most?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is the job of the Federal Reserve?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Which generally works better: fiscal or monetary policy?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51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1.27.16 (Wednesday)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397 in the text book, read the profile on Ben Bernanke and answer the four questions.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31325"/>
            <a:ext cx="11747500" cy="6689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does the Federal Reserve Bank do?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As Chairman of the Fed, what is Ben Bernanke’s job?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is the difference between inflation and deflation?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From where did Ben Bernanke receive his degrees in economics? 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38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2.6 (Monday)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644" y="813219"/>
            <a:ext cx="1165013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360 in the text book, read the profile on Janet Yellen ..</a:t>
            </a:r>
            <a:r>
              <a:rPr lang="en-US" sz="6000" i="1" u="sng" dirty="0" smtClean="0">
                <a:solidFill>
                  <a:schemeClr val="accent6"/>
                </a:solidFill>
                <a:latin typeface="Tw Cen MT" panose="020B0602020104020603"/>
              </a:rPr>
              <a:t>.</a:t>
            </a:r>
            <a:endParaRPr lang="en-US" sz="6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</p:spTree>
    <p:extLst>
      <p:ext uri="{BB962C8B-B14F-4D97-AF65-F5344CB8AC3E}">
        <p14:creationId xmlns:p14="http://schemas.microsoft.com/office/powerpoint/2010/main" val="134502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2.6 (Monday)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644" y="813219"/>
            <a:ext cx="1165013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360 in the text book, read the profile on Janet Yellen </a:t>
            </a:r>
          </a:p>
          <a:p>
            <a:pPr algn="ctr"/>
            <a:r>
              <a:rPr lang="en-US" sz="2400" i="1" u="sng" dirty="0" smtClean="0">
                <a:solidFill>
                  <a:schemeClr val="accent6"/>
                </a:solidFill>
                <a:latin typeface="Tw Cen MT" panose="020B0602020104020603"/>
              </a:rPr>
              <a:t>Copy and answer the four questions</a:t>
            </a:r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.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31325"/>
            <a:ext cx="117475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did Janet Yellen do when she got the call to become head of the Federal Reserve?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is Janet Yellen’s goal as head of one of the 12 Federal Reserve Banks?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does it mean to “smooth out business cycles”?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does Yellen mean when she says, she had “the opportunity to apply ivory tower ideas to the real world”?</a:t>
            </a:r>
          </a:p>
        </p:txBody>
      </p:sp>
    </p:spTree>
    <p:extLst>
      <p:ext uri="{BB962C8B-B14F-4D97-AF65-F5344CB8AC3E}">
        <p14:creationId xmlns:p14="http://schemas.microsoft.com/office/powerpoint/2010/main" val="37241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/>
              <a:t>SSEMA2 The student will explain the role and functions of the Federal Reserve System.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a. Describe the organization of the Federal Reserve System. </a:t>
            </a:r>
          </a:p>
          <a:p>
            <a:r>
              <a:rPr lang="en-US" altLang="en-US" dirty="0"/>
              <a:t>b. Define monetary policy. </a:t>
            </a:r>
          </a:p>
          <a:p>
            <a:r>
              <a:rPr lang="en-US" altLang="en-US" dirty="0"/>
              <a:t>c. Describe how the Federal Reserve uses the tools of monetary policy to promote price stability, full employment, and economic growth.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107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Essential Question 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is the Federal Reserve organized?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3" y="2472266"/>
            <a:ext cx="10768895" cy="388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72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6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029" y="1794403"/>
            <a:ext cx="5157082" cy="4188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890" y="1624012"/>
            <a:ext cx="5235750" cy="443812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56364" y="337024"/>
            <a:ext cx="12078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4"/>
                </a:solidFill>
                <a:effectLst/>
              </a:rPr>
              <a:t>The Federal Reserve Chairman</a:t>
            </a:r>
            <a:endParaRPr 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9668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a. Describe the organization of the Federal Reserve System.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30000"/>
              </a:spcBef>
              <a:buFont typeface="Wingdings" panose="05000000000000000000" pitchFamily="2" charset="2"/>
              <a:buNone/>
            </a:pPr>
            <a:r>
              <a:rPr lang="en-US" altLang="en-US" sz="2400" dirty="0"/>
              <a:t>The Federal Reserve System </a:t>
            </a:r>
            <a:br>
              <a:rPr lang="en-US" altLang="en-US" sz="2400" dirty="0"/>
            </a:br>
            <a:r>
              <a:rPr lang="en-US" altLang="en-US" sz="2400" dirty="0"/>
              <a:t>consists of: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100" b="1" dirty="0" smtClean="0">
                <a:solidFill>
                  <a:srgbClr val="800080"/>
                </a:solidFill>
              </a:rPr>
              <a:t>Chairman</a:t>
            </a:r>
            <a:r>
              <a:rPr lang="en-US" altLang="en-US" sz="2100" dirty="0" smtClean="0"/>
              <a:t> 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3200" dirty="0" smtClean="0"/>
              <a:t>Chairman and Vice Chairman are nominate by the President and confirmed by the Senate who serve a 4 year term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3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9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2.1 (Wednesday)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i="1" u="sng" dirty="0" smtClean="0">
                <a:solidFill>
                  <a:srgbClr val="B90000"/>
                </a:solidFill>
                <a:latin typeface="Tw Cen MT" panose="020B0602020104020603"/>
              </a:rPr>
              <a:t>Please use the chart on the next slide to answer …</a:t>
            </a:r>
            <a:endParaRPr lang="en-US" sz="2000" i="1" u="sng" dirty="0">
              <a:solidFill>
                <a:srgbClr val="B90000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65191"/>
            <a:ext cx="117475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Which countries are currently tightening their monetary policy?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Which countries are currently loosening their monetary policy?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Which countries are currently neither loosening nor tightening their monetary supply?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Why are many banks easing their monetary policy at the moment?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77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2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a. Describe the organization of the Federal Reserve System.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30000"/>
              </a:spcBef>
              <a:buFont typeface="Wingdings" panose="05000000000000000000" pitchFamily="2" charset="2"/>
              <a:buNone/>
            </a:pPr>
            <a:r>
              <a:rPr lang="en-US" altLang="en-US" sz="2400" dirty="0"/>
              <a:t>The Federal Reserve System </a:t>
            </a:r>
            <a:br>
              <a:rPr lang="en-US" altLang="en-US" sz="2400" dirty="0"/>
            </a:br>
            <a:r>
              <a:rPr lang="en-US" altLang="en-US" sz="2400" dirty="0"/>
              <a:t>consists of: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100" b="1" dirty="0">
                <a:solidFill>
                  <a:srgbClr val="800080"/>
                </a:solidFill>
              </a:rPr>
              <a:t>Board of Governors</a:t>
            </a:r>
            <a:r>
              <a:rPr lang="en-US" altLang="en-US" sz="2100" dirty="0"/>
              <a:t> </a:t>
            </a:r>
            <a:endParaRPr lang="en-US" altLang="en-US" sz="2100" dirty="0" smtClean="0"/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3200" dirty="0" smtClean="0"/>
              <a:t>(</a:t>
            </a:r>
            <a:r>
              <a:rPr lang="en-US" altLang="en-US" sz="3200" dirty="0"/>
              <a:t>7 </a:t>
            </a:r>
            <a:r>
              <a:rPr lang="en-US" altLang="en-US" sz="3200" dirty="0" smtClean="0"/>
              <a:t>members nominated by President and confirmed by Senate are  </a:t>
            </a:r>
            <a:r>
              <a:rPr lang="en-US" altLang="en-US" sz="3200" dirty="0"/>
              <a:t/>
            </a:r>
            <a:br>
              <a:rPr lang="en-US" altLang="en-US" sz="3200" dirty="0"/>
            </a:br>
            <a:r>
              <a:rPr lang="en-US" altLang="en-US" sz="3200" dirty="0"/>
              <a:t>located in Washington, </a:t>
            </a:r>
            <a:r>
              <a:rPr lang="en-US" altLang="en-US" sz="3200" dirty="0" smtClean="0"/>
              <a:t>DC)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3200" dirty="0" smtClean="0"/>
              <a:t>Full term is 14 years</a:t>
            </a:r>
          </a:p>
        </p:txBody>
      </p:sp>
    </p:spTree>
    <p:extLst>
      <p:ext uri="{BB962C8B-B14F-4D97-AF65-F5344CB8AC3E}">
        <p14:creationId xmlns:p14="http://schemas.microsoft.com/office/powerpoint/2010/main" val="168213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Structure of the Fed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52600"/>
            <a:ext cx="10668000" cy="4267200"/>
          </a:xfrm>
        </p:spPr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Board of Governors </a:t>
            </a:r>
            <a:r>
              <a:rPr lang="en-US" altLang="en-US" sz="19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(regulatory and supervisory group)</a:t>
            </a: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14 year terms</a:t>
            </a:r>
          </a:p>
          <a:p>
            <a:pPr lvl="1"/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General policies</a:t>
            </a:r>
          </a:p>
          <a:p>
            <a:pPr lvl="1"/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Annual Report to Congress</a:t>
            </a:r>
          </a:p>
          <a:p>
            <a:pPr lvl="1">
              <a:buFont typeface="Wingdings" panose="05000000000000000000" pitchFamily="2" charset="2"/>
              <a:buNone/>
            </a:pP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Monthly Public Bulletin</a:t>
            </a:r>
          </a:p>
        </p:txBody>
      </p:sp>
    </p:spTree>
    <p:extLst>
      <p:ext uri="{BB962C8B-B14F-4D97-AF65-F5344CB8AC3E}">
        <p14:creationId xmlns:p14="http://schemas.microsoft.com/office/powerpoint/2010/main" val="20241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6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a. Describe the organization of the Federal Reserve System.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755651" y="1752600"/>
            <a:ext cx="8723629" cy="4267200"/>
          </a:xfrm>
        </p:spPr>
        <p:txBody>
          <a:bodyPr/>
          <a:lstStyle/>
          <a:p>
            <a:pPr>
              <a:spcBef>
                <a:spcPct val="30000"/>
              </a:spcBef>
              <a:buFont typeface="Wingdings" panose="05000000000000000000" pitchFamily="2" charset="2"/>
              <a:buNone/>
            </a:pPr>
            <a:r>
              <a:rPr lang="en-US" altLang="en-US" sz="2400" dirty="0"/>
              <a:t>The Federal Reserve System </a:t>
            </a:r>
            <a:br>
              <a:rPr lang="en-US" altLang="en-US" sz="2400" dirty="0"/>
            </a:br>
            <a:r>
              <a:rPr lang="en-US" altLang="en-US" sz="2400" dirty="0"/>
              <a:t>consists of: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100" b="1" dirty="0" smtClean="0">
                <a:solidFill>
                  <a:srgbClr val="800080"/>
                </a:solidFill>
              </a:rPr>
              <a:t>Federal </a:t>
            </a:r>
            <a:r>
              <a:rPr lang="en-US" altLang="en-US" sz="2100" b="1" dirty="0">
                <a:solidFill>
                  <a:srgbClr val="800080"/>
                </a:solidFill>
              </a:rPr>
              <a:t>Open Market </a:t>
            </a:r>
            <a:r>
              <a:rPr lang="en-US" altLang="en-US" sz="2100" b="1" dirty="0" smtClean="0">
                <a:solidFill>
                  <a:srgbClr val="800080"/>
                </a:solidFill>
              </a:rPr>
              <a:t>Committee </a:t>
            </a:r>
            <a:r>
              <a:rPr lang="en-US" altLang="en-US" sz="2100" b="1" dirty="0">
                <a:solidFill>
                  <a:srgbClr val="800080"/>
                </a:solidFill>
              </a:rPr>
              <a:t>(FOMC)</a:t>
            </a:r>
            <a:r>
              <a:rPr lang="en-US" altLang="en-US" sz="2100" dirty="0"/>
              <a:t>, </a:t>
            </a:r>
            <a:br>
              <a:rPr lang="en-US" altLang="en-US" sz="2100" dirty="0"/>
            </a:br>
            <a:r>
              <a:rPr lang="en-US" altLang="en-US" sz="2100" dirty="0" smtClean="0"/>
              <a:t>	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800" dirty="0" smtClean="0"/>
              <a:t>includes </a:t>
            </a:r>
            <a:r>
              <a:rPr lang="en-US" altLang="en-US" sz="2800" dirty="0"/>
              <a:t>the </a:t>
            </a:r>
            <a:r>
              <a:rPr lang="en-US" altLang="en-US" sz="2800" dirty="0" smtClean="0"/>
              <a:t>Board </a:t>
            </a:r>
            <a:r>
              <a:rPr lang="en-US" altLang="en-US" sz="2800" dirty="0"/>
              <a:t>of </a:t>
            </a:r>
            <a:r>
              <a:rPr lang="en-US" altLang="en-US" sz="2800" dirty="0" smtClean="0"/>
              <a:t>Governors </a:t>
            </a:r>
            <a:r>
              <a:rPr lang="en-US" altLang="en-US" sz="2800" dirty="0"/>
              <a:t>and </a:t>
            </a:r>
            <a:br>
              <a:rPr lang="en-US" altLang="en-US" sz="2800" dirty="0"/>
            </a:br>
            <a:r>
              <a:rPr lang="en-US" altLang="en-US" sz="2800" dirty="0"/>
              <a:t>presidents of some of the regional Fed banks </a:t>
            </a:r>
            <a:endParaRPr lang="en-US" altLang="en-US" sz="2800" dirty="0" smtClean="0"/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800" dirty="0" smtClean="0"/>
              <a:t>The </a:t>
            </a:r>
            <a:r>
              <a:rPr lang="en-US" altLang="en-US" sz="2800" dirty="0"/>
              <a:t>FOMC decides monetary policy.</a:t>
            </a:r>
            <a:endParaRPr lang="en-US" altLang="en-US" sz="2800" dirty="0">
              <a:solidFill>
                <a:srgbClr val="FF9900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00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Structure of the Fed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52600"/>
            <a:ext cx="10668000" cy="4267200"/>
          </a:xfrm>
        </p:spPr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Federal Open Market Committee (FOMC)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19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(the Fed’s primary monetary policy body)</a:t>
            </a: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How does the money supply grow?</a:t>
            </a: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Where are interest rates set?</a:t>
            </a:r>
          </a:p>
          <a:p>
            <a:pPr lvl="1">
              <a:buFont typeface="Wingdings" panose="05000000000000000000" pitchFamily="2" charset="2"/>
              <a:buNone/>
            </a:pP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12 voting members</a:t>
            </a:r>
          </a:p>
        </p:txBody>
      </p:sp>
    </p:spTree>
    <p:extLst>
      <p:ext uri="{BB962C8B-B14F-4D97-AF65-F5344CB8AC3E}">
        <p14:creationId xmlns:p14="http://schemas.microsoft.com/office/powerpoint/2010/main" val="214154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5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a. Describe the organization of the Federal Reserve System.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30000"/>
              </a:spcBef>
              <a:buFont typeface="Wingdings" panose="05000000000000000000" pitchFamily="2" charset="2"/>
              <a:buNone/>
            </a:pPr>
            <a:r>
              <a:rPr lang="en-US" altLang="en-US" sz="2400" dirty="0"/>
              <a:t>The Federal Reserve System </a:t>
            </a:r>
            <a:br>
              <a:rPr lang="en-US" altLang="en-US" sz="2400" dirty="0"/>
            </a:br>
            <a:r>
              <a:rPr lang="en-US" altLang="en-US" sz="2400" dirty="0"/>
              <a:t>consists of: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100" b="1" dirty="0" smtClean="0">
                <a:solidFill>
                  <a:srgbClr val="800080"/>
                </a:solidFill>
              </a:rPr>
              <a:t>12 </a:t>
            </a:r>
            <a:r>
              <a:rPr lang="en-US" altLang="en-US" sz="2100" b="1" dirty="0">
                <a:solidFill>
                  <a:srgbClr val="800080"/>
                </a:solidFill>
              </a:rPr>
              <a:t>regional Fed banks</a:t>
            </a:r>
            <a:r>
              <a:rPr lang="en-US" altLang="en-US" sz="2100" dirty="0"/>
              <a:t>, </a:t>
            </a:r>
            <a:br>
              <a:rPr lang="en-US" altLang="en-US" sz="2100" dirty="0"/>
            </a:br>
            <a:r>
              <a:rPr lang="en-US" altLang="en-US" sz="2100" dirty="0"/>
              <a:t>	</a:t>
            </a:r>
            <a:r>
              <a:rPr lang="en-US" altLang="en-US" sz="2100" dirty="0" smtClean="0"/>
              <a:t> located </a:t>
            </a:r>
            <a:r>
              <a:rPr lang="en-US" altLang="en-US" sz="2100" dirty="0"/>
              <a:t>around the U.S</a:t>
            </a:r>
            <a:r>
              <a:rPr lang="en-US" altLang="en-US" sz="2100" dirty="0" smtClean="0"/>
              <a:t>.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dirty="0" smtClean="0"/>
              <a:t>Board of Directors are compromised of 1/3 elected by Board of Governors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sz="2300" dirty="0" smtClean="0"/>
              <a:t>2/3 of directors are elected by privately owned banks</a:t>
            </a:r>
          </a:p>
          <a:p>
            <a:pPr lvl="2">
              <a:lnSpc>
                <a:spcPct val="90000"/>
              </a:lnSpc>
              <a:spcBef>
                <a:spcPct val="30000"/>
              </a:spcBef>
              <a:buClr>
                <a:srgbClr val="008080"/>
              </a:buClr>
            </a:pPr>
            <a:r>
              <a:rPr lang="en-US" altLang="en-US" dirty="0" smtClean="0"/>
              <a:t>Each district is a private organization financed by interest held on various types of securities</a:t>
            </a:r>
            <a:endParaRPr lang="en-US" altLang="en-US" sz="2300" dirty="0"/>
          </a:p>
        </p:txBody>
      </p:sp>
    </p:spTree>
    <p:extLst>
      <p:ext uri="{BB962C8B-B14F-4D97-AF65-F5344CB8AC3E}">
        <p14:creationId xmlns:p14="http://schemas.microsoft.com/office/powerpoint/2010/main" val="197027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2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Structure of the Fed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71600"/>
            <a:ext cx="8229600" cy="4525963"/>
          </a:xfrm>
        </p:spPr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12 Districts, 25 Branches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04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Responsibilities of the Fed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52600"/>
            <a:ext cx="10668000" cy="4267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State Member banks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Monitor reserves </a:t>
            </a:r>
          </a:p>
          <a:p>
            <a:pPr lvl="1">
              <a:lnSpc>
                <a:spcPct val="90000"/>
              </a:lnSpc>
            </a:pPr>
            <a:endParaRPr lang="en-US" altLang="en-US" sz="2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Bank Holding Companies</a:t>
            </a:r>
          </a:p>
          <a:p>
            <a:pPr>
              <a:lnSpc>
                <a:spcPct val="90000"/>
              </a:lnSpc>
            </a:pPr>
            <a:endParaRPr lang="en-US" altLang="en-US" sz="2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International Operations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Foreign banks own about 20% of US banking assets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Approx. 800 branches of US banks abroad</a:t>
            </a:r>
          </a:p>
          <a:p>
            <a:pPr>
              <a:lnSpc>
                <a:spcPct val="90000"/>
              </a:lnSpc>
            </a:pPr>
            <a:endParaRPr lang="en-US" altLang="en-US" sz="2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Member bank mergers</a:t>
            </a:r>
          </a:p>
        </p:txBody>
      </p:sp>
    </p:spTree>
    <p:extLst>
      <p:ext uri="{BB962C8B-B14F-4D97-AF65-F5344CB8AC3E}">
        <p14:creationId xmlns:p14="http://schemas.microsoft.com/office/powerpoint/2010/main" val="399606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2.1.16 (Monday)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i="1" u="sng" dirty="0" smtClean="0">
                <a:solidFill>
                  <a:srgbClr val="B90000"/>
                </a:solidFill>
                <a:latin typeface="Tw Cen MT" panose="020B0602020104020603"/>
              </a:rPr>
              <a:t>Please use the chart on the next slide to answer …</a:t>
            </a:r>
            <a:endParaRPr lang="en-US" sz="2000" i="1" u="sng" dirty="0">
              <a:solidFill>
                <a:srgbClr val="B90000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979680"/>
            <a:ext cx="11747500" cy="568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chart, what were the trough years for the U.S. Interest Rate?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chart, when were the peak years for the U.S. Interest Rate?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chart, which year saw the highest interest rates?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chart, what was the interest rate in 1920?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1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5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9644" y="813219"/>
            <a:ext cx="1165013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397 in the text book, read the profile on Ben Bernanke ..</a:t>
            </a:r>
            <a:r>
              <a:rPr lang="en-US" sz="6000" i="1" u="sng" dirty="0" smtClean="0">
                <a:solidFill>
                  <a:schemeClr val="accent6"/>
                </a:solidFill>
                <a:latin typeface="Tw Cen MT" panose="020B0602020104020603"/>
              </a:rPr>
              <a:t>.</a:t>
            </a:r>
            <a:endParaRPr lang="en-US" sz="6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</p:spTree>
    <p:extLst>
      <p:ext uri="{BB962C8B-B14F-4D97-AF65-F5344CB8AC3E}">
        <p14:creationId xmlns:p14="http://schemas.microsoft.com/office/powerpoint/2010/main" val="76352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2.7 (Tuesday)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397 in the text book, read the profile on Ben Bernanke </a:t>
            </a:r>
          </a:p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Copy and answer the four questions.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31325"/>
            <a:ext cx="11747500" cy="6689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does the Federal Reserve Bank do?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As Chairman of the Fed, what is Ben Bernanke’s job?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What is the difference between inflation and deflation?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400" dirty="0" smtClean="0">
                <a:latin typeface="Comic Sans MS" panose="030F0702030302020204" pitchFamily="66" charset="0"/>
              </a:rPr>
              <a:t>From where did Ben Bernanke receive his degrees in economics? 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 smtClean="0">
              <a:latin typeface="Comic Sans MS" panose="030F0702030302020204" pitchFamily="66" charset="0"/>
            </a:endParaRP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25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/>
              <a:t>SSEMA2 The student will explain the role and functions of the Federal Reserve System.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a. Describe the organization of the Federal Reserve System. </a:t>
            </a:r>
          </a:p>
          <a:p>
            <a:r>
              <a:rPr lang="en-US" altLang="en-US" dirty="0"/>
              <a:t>b. Define monetary policy. </a:t>
            </a:r>
          </a:p>
          <a:p>
            <a:r>
              <a:rPr lang="en-US" altLang="en-US" dirty="0"/>
              <a:t>c. Describe how the Federal Reserve uses the tools of monetary policy to promote price stability, full employment, and economic growth.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81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-725379"/>
            <a:ext cx="10058400" cy="1450757"/>
          </a:xfrm>
        </p:spPr>
        <p:txBody>
          <a:bodyPr/>
          <a:lstStyle/>
          <a:p>
            <a:r>
              <a:rPr lang="en-US" dirty="0" smtClean="0"/>
              <a:t>Today’s Essential Question 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979" y="900854"/>
            <a:ext cx="10058400" cy="402336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How does raising or lowering the Reserve Requirement Ratio affect our economy?</a:t>
            </a:r>
            <a:endParaRPr lang="en-US" sz="2800" dirty="0"/>
          </a:p>
        </p:txBody>
      </p:sp>
      <p:pic>
        <p:nvPicPr>
          <p:cNvPr id="1026" name="Picture 2" descr="Image result for US Econo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737360"/>
            <a:ext cx="10805159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7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6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92685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6961962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67954847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41053188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Reserve </a:t>
                      </a:r>
                    </a:p>
                    <a:p>
                      <a:r>
                        <a:rPr lang="en-US" sz="3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Requirement</a:t>
                      </a:r>
                    </a:p>
                    <a:p>
                      <a:r>
                        <a:rPr lang="en-US" sz="3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Ratio</a:t>
                      </a:r>
                      <a:endParaRPr lang="en-US" sz="3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sz="3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 Theory</a:t>
                      </a:r>
                      <a:endParaRPr lang="en-US" sz="3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sz="3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 Theory</a:t>
                      </a:r>
                      <a:endParaRPr lang="en-US" sz="3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1985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en-US" sz="3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sz="3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Definition</a:t>
                      </a:r>
                      <a:r>
                        <a:rPr lang="en-US" sz="3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of Reserve Requirement Ration:</a:t>
                      </a:r>
                      <a:endParaRPr lang="en-US" sz="3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sz="3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What</a:t>
                      </a:r>
                      <a:r>
                        <a:rPr lang="en-US" sz="3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it really means:</a:t>
                      </a:r>
                      <a:endParaRPr lang="en-US" sz="3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sz="3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What it really means:</a:t>
                      </a:r>
                      <a:endParaRPr lang="en-US" sz="3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920740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327601" y="2968377"/>
            <a:ext cx="3201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Expansion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3226" y="2968377"/>
            <a:ext cx="3605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Contraction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43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2.2 (Wednesday)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i="1" u="sng" dirty="0" smtClean="0">
                <a:solidFill>
                  <a:srgbClr val="B90000"/>
                </a:solidFill>
                <a:latin typeface="Tw Cen MT" panose="020B0602020104020603"/>
              </a:rPr>
              <a:t>Please write down 5 questions; go to </a:t>
            </a:r>
            <a:r>
              <a:rPr lang="en-US" sz="2800" i="1" u="sng" dirty="0" smtClean="0">
                <a:solidFill>
                  <a:srgbClr val="B90000"/>
                </a:solidFill>
                <a:latin typeface="Tw Cen MT" panose="020B0602020104020603"/>
                <a:hlinkClick r:id="rId2"/>
              </a:rPr>
              <a:t>www.alcovyeconomics.wikispaces.com</a:t>
            </a:r>
            <a:r>
              <a:rPr lang="en-US" sz="2800" i="1" u="sng" dirty="0" smtClean="0">
                <a:solidFill>
                  <a:srgbClr val="B90000"/>
                </a:solidFill>
                <a:latin typeface="Tw Cen MT" panose="020B0602020104020603"/>
              </a:rPr>
              <a:t>, click on the SSEMA2 link, and find the WSJ podcast; listen to the podcast</a:t>
            </a:r>
            <a:endParaRPr lang="en-US" sz="2000" i="1" u="sng" dirty="0">
              <a:solidFill>
                <a:srgbClr val="B90000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65191"/>
            <a:ext cx="117475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podcast, will the Fed raise or lower interest rates?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podcast, when will Janet Yellen go before Congress to testify?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According to the podcast, when might the first interest rate hike happen?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Who appointed Janet Yellen to be the Chairperson of the Fed?</a:t>
            </a:r>
          </a:p>
          <a:p>
            <a:pPr marL="895350" marR="381000" indent="-514350" defTabSz="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3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Where exactly is the location of the Federal Reserve?</a:t>
            </a:r>
            <a:endParaRPr lang="en-US" sz="3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30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6" y="472440"/>
            <a:ext cx="3688081" cy="1456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2088833"/>
            <a:ext cx="3688081" cy="1395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3696176"/>
            <a:ext cx="3688081" cy="14563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7" y="5364480"/>
            <a:ext cx="3688081" cy="1493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0" y="323850"/>
            <a:ext cx="4130040" cy="6320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717" y="1584960"/>
            <a:ext cx="2732723" cy="4541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69717" y="307241"/>
            <a:ext cx="14895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US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049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6" y="472440"/>
            <a:ext cx="3688081" cy="1456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2088833"/>
            <a:ext cx="3688081" cy="1395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3696176"/>
            <a:ext cx="3688081" cy="14563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7" y="5364480"/>
            <a:ext cx="3688081" cy="1493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0" y="323850"/>
            <a:ext cx="4130040" cy="6320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43" y="1928812"/>
            <a:ext cx="3124198" cy="45415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95928" y="307241"/>
            <a:ext cx="8370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en-US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385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0" name="Rectangle 20"/>
          <p:cNvSpPr>
            <a:spLocks noGrp="1" noChangeArrowheads="1"/>
          </p:cNvSpPr>
          <p:nvPr>
            <p:ph type="title" idx="4294967295"/>
          </p:nvPr>
        </p:nvSpPr>
        <p:spPr>
          <a:xfrm>
            <a:off x="1706880" y="0"/>
            <a:ext cx="7429500" cy="147955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Reserve Requirements</a:t>
            </a:r>
          </a:p>
        </p:txBody>
      </p:sp>
      <p:sp>
        <p:nvSpPr>
          <p:cNvPr id="399381" name="Rectangle 21"/>
          <p:cNvSpPr>
            <a:spLocks noGrp="1" noChangeArrowheads="1"/>
          </p:cNvSpPr>
          <p:nvPr>
            <p:ph sz="half" idx="4294967295"/>
          </p:nvPr>
        </p:nvSpPr>
        <p:spPr>
          <a:xfrm>
            <a:off x="838200" y="1036320"/>
            <a:ext cx="6486187" cy="34067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>
                <a:solidFill>
                  <a:schemeClr val="bg1"/>
                </a:solidFill>
              </a:rPr>
              <a:t>Reducing Reserve </a:t>
            </a:r>
            <a:r>
              <a:rPr lang="en-US" altLang="en-US" sz="3200" dirty="0" smtClean="0">
                <a:solidFill>
                  <a:schemeClr val="bg1"/>
                </a:solidFill>
              </a:rPr>
              <a:t>Requirements (Expansionary)</a:t>
            </a:r>
            <a:endParaRPr lang="en-US" altLang="en-US" sz="3200" dirty="0">
              <a:solidFill>
                <a:schemeClr val="bg1"/>
              </a:solidFill>
            </a:endParaRPr>
          </a:p>
          <a:p>
            <a:r>
              <a:rPr lang="en-US" altLang="en-US" sz="2800" dirty="0"/>
              <a:t>A reduction of the RRR would free up reserves for banks, allowing them to make more loans</a:t>
            </a:r>
            <a:r>
              <a:rPr lang="en-US" altLang="en-US" sz="2800" dirty="0" smtClean="0"/>
              <a:t>.</a:t>
            </a:r>
          </a:p>
          <a:p>
            <a:r>
              <a:rPr lang="en-US" altLang="en-US" sz="2800" u="sng" dirty="0" smtClean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400" u="sng" dirty="0" smtClean="0">
                <a:solidFill>
                  <a:srgbClr val="FFFF00"/>
                </a:solidFill>
              </a:rPr>
              <a:t>People have more money to spend</a:t>
            </a:r>
          </a:p>
          <a:p>
            <a:pPr lvl="1"/>
            <a:r>
              <a:rPr lang="en-US" altLang="en-US" sz="2400" u="sng" dirty="0" smtClean="0">
                <a:solidFill>
                  <a:srgbClr val="FFFF00"/>
                </a:solidFill>
              </a:rPr>
              <a:t>Employers hire more people to work</a:t>
            </a:r>
          </a:p>
          <a:p>
            <a:pPr lvl="1"/>
            <a:r>
              <a:rPr lang="en-US" altLang="en-US" sz="2400" u="sng" dirty="0" smtClean="0">
                <a:solidFill>
                  <a:srgbClr val="FFFF00"/>
                </a:solidFill>
              </a:rPr>
              <a:t>Prices begin to rise as demand increases</a:t>
            </a:r>
          </a:p>
          <a:p>
            <a:pPr lvl="1"/>
            <a:r>
              <a:rPr lang="en-US" altLang="en-US" sz="2400" u="sng" dirty="0" smtClean="0">
                <a:solidFill>
                  <a:srgbClr val="FFFF00"/>
                </a:solidFill>
              </a:rPr>
              <a:t>Economy begins to grow </a:t>
            </a:r>
            <a:endParaRPr lang="en-US" altLang="en-US" sz="2400" u="sng" dirty="0">
              <a:solidFill>
                <a:srgbClr val="FFFF00"/>
              </a:solidFill>
            </a:endParaRPr>
          </a:p>
        </p:txBody>
      </p:sp>
      <p:sp>
        <p:nvSpPr>
          <p:cNvPr id="3" name="AutoShape 2" descr="Image result for Downward arr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840" y="1036320"/>
            <a:ext cx="1874520" cy="53187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4267" y="1036320"/>
            <a:ext cx="1956986" cy="532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20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9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9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9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9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99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99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0" grpId="0" autoUpdateAnimBg="0"/>
      <p:bldP spid="399381" grpId="0" build="p" bldLvl="2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6" y="472440"/>
            <a:ext cx="3688081" cy="1456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2088833"/>
            <a:ext cx="3688081" cy="1395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5" y="3696176"/>
            <a:ext cx="3688081" cy="14563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7" y="5364480"/>
            <a:ext cx="3688081" cy="1493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0" y="323850"/>
            <a:ext cx="4130040" cy="6320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717" y="1584960"/>
            <a:ext cx="2732723" cy="4541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256280" y="307241"/>
            <a:ext cx="13163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</a:t>
            </a:r>
            <a:endParaRPr lang="en-US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732058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0" name="Rectangle 20"/>
          <p:cNvSpPr>
            <a:spLocks noGrp="1" noChangeArrowheads="1"/>
          </p:cNvSpPr>
          <p:nvPr>
            <p:ph type="title" idx="4294967295"/>
          </p:nvPr>
        </p:nvSpPr>
        <p:spPr>
          <a:xfrm>
            <a:off x="1632146" y="-208766"/>
            <a:ext cx="7429500" cy="14795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Reserve Requirements</a:t>
            </a:r>
          </a:p>
        </p:txBody>
      </p:sp>
      <p:sp>
        <p:nvSpPr>
          <p:cNvPr id="399382" name="Rectangle 22"/>
          <p:cNvSpPr>
            <a:spLocks noGrp="1" noChangeArrowheads="1"/>
          </p:cNvSpPr>
          <p:nvPr>
            <p:ph sz="half" idx="4294967295"/>
          </p:nvPr>
        </p:nvSpPr>
        <p:spPr>
          <a:xfrm>
            <a:off x="5120641" y="781795"/>
            <a:ext cx="7071360" cy="38766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</a:rPr>
              <a:t>Increasing Reserve </a:t>
            </a:r>
            <a:r>
              <a:rPr lang="en-US" altLang="en-US" sz="2800" dirty="0" smtClean="0">
                <a:solidFill>
                  <a:schemeClr val="bg1"/>
                </a:solidFill>
              </a:rPr>
              <a:t>Requirements (Contractionary)</a:t>
            </a:r>
            <a:endParaRPr lang="en-US" altLang="en-US" sz="2800" dirty="0">
              <a:solidFill>
                <a:schemeClr val="bg1"/>
              </a:solidFill>
            </a:endParaRPr>
          </a:p>
          <a:p>
            <a:r>
              <a:rPr lang="en-US" altLang="en-US" sz="2800" dirty="0"/>
              <a:t>Even a slight increase in the RRR would require banks to hold more money in reserve, shrinking the money supply.</a:t>
            </a:r>
          </a:p>
          <a:p>
            <a:r>
              <a:rPr lang="en-US" altLang="en-US" sz="3200" u="sng" dirty="0" smtClean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People have less money to spend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Employers lay off / do not hire workers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Prices fall because of lack of demand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Economy begins to slow</a:t>
            </a:r>
            <a:endParaRPr lang="en-US" altLang="en-US" sz="2800" u="sng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60" y="1270785"/>
            <a:ext cx="1871634" cy="53222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675" y="1270784"/>
            <a:ext cx="1952625" cy="53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296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9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9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9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9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99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99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0" grpId="0" autoUpdateAnimBg="0"/>
      <p:bldP spid="399382" grpId="0" build="p" bldLvl="2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662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9644" y="813219"/>
            <a:ext cx="1165013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424 in the text book, read the profile on John Maynard Keynes</a:t>
            </a:r>
            <a:endParaRPr lang="en-US" sz="6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</p:spTree>
    <p:extLst>
      <p:ext uri="{BB962C8B-B14F-4D97-AF65-F5344CB8AC3E}">
        <p14:creationId xmlns:p14="http://schemas.microsoft.com/office/powerpoint/2010/main" val="312051154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2.8 (Wednesday)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7550" y="813219"/>
            <a:ext cx="106045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424 in the text book, read the profile on John Maynard Keynes</a:t>
            </a:r>
          </a:p>
          <a:p>
            <a:pPr algn="ctr"/>
            <a:r>
              <a:rPr lang="en-US" sz="2000" i="1" u="sng" dirty="0" smtClean="0">
                <a:solidFill>
                  <a:schemeClr val="accent6"/>
                </a:solidFill>
                <a:latin typeface="Tw Cen MT" panose="020B0602020104020603"/>
              </a:rPr>
              <a:t>Copy and answer the four questions.</a:t>
            </a:r>
            <a:endParaRPr lang="en-US" sz="2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31325"/>
            <a:ext cx="11747500" cy="5221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book did John Maynard Keynes publish in 1936?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In his book, The End of Laissez Faire, what argument does Keynes make?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Why couldn’t classical economic theory solve the Great Depression?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How has Keynesian economics affected the free enterprise system in the USA?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649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803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/>
              <a:t>SSEMA2 The student will explain the role and functions of the Federal Reserve System.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a. Describe the organization of the Federal Reserve System. </a:t>
            </a:r>
          </a:p>
          <a:p>
            <a:r>
              <a:rPr lang="en-US" altLang="en-US" dirty="0"/>
              <a:t>b. Define monetary policy. </a:t>
            </a:r>
          </a:p>
          <a:p>
            <a:r>
              <a:rPr lang="en-US" altLang="en-US" dirty="0"/>
              <a:t>c. Describe how the Federal Reserve uses the tools of monetary policy to promote price stability, full employment, and economic growth.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1760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/>
              <a:t>SSEMA2 The student will explain the role and functions of the Federal Reserve System.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a. Describe the organization of the Federal Reserve System. </a:t>
            </a:r>
          </a:p>
          <a:p>
            <a:r>
              <a:rPr lang="en-US" altLang="en-US" dirty="0"/>
              <a:t>b. Define monetary policy. </a:t>
            </a:r>
          </a:p>
          <a:p>
            <a:r>
              <a:rPr lang="en-US" altLang="en-US" dirty="0"/>
              <a:t>c. Describe how the Federal Reserve uses the tools of monetary policy to promote price stability, full employment, and economic growth.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24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-125508"/>
            <a:ext cx="10058400" cy="1450757"/>
          </a:xfrm>
        </p:spPr>
        <p:txBody>
          <a:bodyPr/>
          <a:lstStyle/>
          <a:p>
            <a:r>
              <a:rPr lang="en-US" dirty="0" smtClean="0"/>
              <a:t>Today’s Essential Question 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499" y="1449494"/>
            <a:ext cx="10058400" cy="402336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How does raising or lowering the Discount Rate affect our economy?</a:t>
            </a:r>
            <a:endParaRPr lang="en-US" sz="2800" dirty="0"/>
          </a:p>
        </p:txBody>
      </p:sp>
      <p:pic>
        <p:nvPicPr>
          <p:cNvPr id="1026" name="Picture 2" descr="Image result for US Econo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" y="2257214"/>
            <a:ext cx="10805159" cy="431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263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0937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6961962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67954847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41053188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The </a:t>
                      </a: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Discount</a:t>
                      </a:r>
                      <a:r>
                        <a:rPr lang="en-US" sz="2400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Rate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In Theory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In Theory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1985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Definition</a:t>
                      </a:r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 of the </a:t>
                      </a:r>
                    </a:p>
                    <a:p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Discount Rate:</a:t>
                      </a:r>
                      <a:endParaRPr lang="en-US" sz="24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What</a:t>
                      </a:r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 it really means:</a:t>
                      </a:r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What it really means:</a:t>
                      </a:r>
                      <a:endParaRPr lang="en-US" sz="24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920740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327601" y="2968377"/>
            <a:ext cx="3201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Expansion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3226" y="2968377"/>
            <a:ext cx="3605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Contraction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095131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9057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404" name="Rectangle 20"/>
          <p:cNvSpPr>
            <a:spLocks noGrp="1" noChangeArrowheads="1"/>
          </p:cNvSpPr>
          <p:nvPr>
            <p:ph type="title"/>
          </p:nvPr>
        </p:nvSpPr>
        <p:spPr>
          <a:xfrm>
            <a:off x="6852356" y="30480"/>
            <a:ext cx="7429500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Discount Rate</a:t>
            </a:r>
          </a:p>
        </p:txBody>
      </p:sp>
      <p:sp>
        <p:nvSpPr>
          <p:cNvPr id="400405" name="Rectangle 21"/>
          <p:cNvSpPr>
            <a:spLocks noGrp="1" noChangeArrowheads="1"/>
          </p:cNvSpPr>
          <p:nvPr>
            <p:ph sz="half" idx="1"/>
          </p:nvPr>
        </p:nvSpPr>
        <p:spPr>
          <a:xfrm>
            <a:off x="609600" y="769461"/>
            <a:ext cx="6035040" cy="39179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000" dirty="0">
                <a:solidFill>
                  <a:schemeClr val="bg1"/>
                </a:solidFill>
              </a:rPr>
              <a:t>Reducing the Discount Rate</a:t>
            </a:r>
          </a:p>
          <a:p>
            <a:r>
              <a:rPr lang="en-US" altLang="en-US" sz="2800" dirty="0"/>
              <a:t>If the Fed wants to encourage banks to loan out more </a:t>
            </a:r>
            <a:r>
              <a:rPr lang="en-US" altLang="en-US" sz="2800" dirty="0" smtClean="0"/>
              <a:t>money</a:t>
            </a:r>
            <a:r>
              <a:rPr lang="en-US" altLang="en-US" sz="2800" dirty="0"/>
              <a:t>, it </a:t>
            </a:r>
            <a:r>
              <a:rPr lang="en-US" altLang="en-US" sz="2800" dirty="0" smtClean="0"/>
              <a:t>reduces discount </a:t>
            </a:r>
            <a:r>
              <a:rPr lang="en-US" altLang="en-US" sz="2800" dirty="0"/>
              <a:t>rate, making it easier </a:t>
            </a:r>
            <a:r>
              <a:rPr lang="en-US" altLang="en-US" sz="2800" dirty="0" smtClean="0"/>
              <a:t>for </a:t>
            </a:r>
            <a:r>
              <a:rPr lang="en-US" altLang="en-US" sz="2800" dirty="0"/>
              <a:t>banks to borrow </a:t>
            </a:r>
            <a:r>
              <a:rPr lang="en-US" altLang="en-US" sz="2800" dirty="0" smtClean="0"/>
              <a:t>money.</a:t>
            </a:r>
          </a:p>
          <a:p>
            <a:r>
              <a:rPr lang="en-US" altLang="en-US" sz="2800" u="sng" dirty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People have more money to spend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Employers hire more people to work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Prices begin to rise as demand increases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Economy begins to grow </a:t>
            </a:r>
          </a:p>
          <a:p>
            <a:endParaRPr lang="en-US" altLang="en-US" sz="2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2356" y="1825229"/>
            <a:ext cx="4504266" cy="468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8148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0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00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0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00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00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00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00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404" grpId="0" autoUpdateAnimBg="0"/>
      <p:bldP spid="400405" grpId="0" build="p" bldLvl="2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6550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9085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75297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404" name="Rectangle 20"/>
          <p:cNvSpPr>
            <a:spLocks noGrp="1" noChangeArrowheads="1"/>
          </p:cNvSpPr>
          <p:nvPr>
            <p:ph type="title"/>
          </p:nvPr>
        </p:nvSpPr>
        <p:spPr>
          <a:xfrm>
            <a:off x="1675477" y="-62706"/>
            <a:ext cx="7429500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Discount Rate</a:t>
            </a:r>
          </a:p>
        </p:txBody>
      </p:sp>
      <p:sp>
        <p:nvSpPr>
          <p:cNvPr id="400406" name="Rectangle 22"/>
          <p:cNvSpPr>
            <a:spLocks noGrp="1" noChangeArrowheads="1"/>
          </p:cNvSpPr>
          <p:nvPr>
            <p:ph sz="half" idx="2"/>
          </p:nvPr>
        </p:nvSpPr>
        <p:spPr>
          <a:xfrm>
            <a:off x="5266266" y="177798"/>
            <a:ext cx="6355080" cy="41433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altLang="en-US" sz="3200" dirty="0">
                <a:solidFill>
                  <a:schemeClr val="bg1"/>
                </a:solidFill>
              </a:rPr>
              <a:t>Increasing the Discount Rate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3200" dirty="0"/>
              <a:t>If the Fed wants to discourage banks from loaning out </a:t>
            </a:r>
            <a:r>
              <a:rPr lang="en-US" altLang="en-US" sz="3200" dirty="0" smtClean="0"/>
              <a:t>money</a:t>
            </a:r>
            <a:r>
              <a:rPr lang="en-US" altLang="en-US" sz="3200" dirty="0"/>
              <a:t>, it may make it more expensive to borrow </a:t>
            </a:r>
            <a:r>
              <a:rPr lang="en-US" altLang="en-US" sz="3200" dirty="0" smtClean="0"/>
              <a:t>money.</a:t>
            </a:r>
          </a:p>
          <a:p>
            <a:pPr fontAlgn="auto">
              <a:spcAft>
                <a:spcPts val="0"/>
              </a:spcAft>
              <a:defRPr/>
            </a:pPr>
            <a:endParaRPr lang="en-US" altLang="en-US" sz="32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en-US" sz="32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en-US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390227" y="3316286"/>
            <a:ext cx="6598573" cy="3541714"/>
          </a:xfrm>
        </p:spPr>
        <p:txBody>
          <a:bodyPr/>
          <a:lstStyle/>
          <a:p>
            <a:pPr lvl="0"/>
            <a:r>
              <a:rPr lang="en-US" altLang="en-US" sz="3200" u="sng" dirty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People have less money to spend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Employers lay off / do not hire workers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Prices fall because of lack of demand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Economy begins to slow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60" y="1270785"/>
            <a:ext cx="1871634" cy="532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897" y="1238417"/>
            <a:ext cx="1952625" cy="53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0181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0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404" grpId="0" autoUpdateAnimBg="0"/>
      <p:bldP spid="400406" grpId="0" build="p" bldLvl="2" autoUpdateAnimBg="0"/>
      <p:bldP spid="2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6961962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67954847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41053188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Reserve </a:t>
                      </a:r>
                    </a:p>
                    <a:p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Requirement</a:t>
                      </a:r>
                    </a:p>
                    <a:p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Ratio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 Theory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 Theory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1985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Definition</a:t>
                      </a:r>
                      <a:r>
                        <a:rPr lang="en-US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of Reserve Requirement Ration: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What</a:t>
                      </a:r>
                      <a:r>
                        <a:rPr lang="en-US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it really means:</a:t>
                      </a:r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endParaRPr lang="en-US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What it really means:</a:t>
                      </a:r>
                      <a:endParaRPr lang="en-US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920740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327601" y="2968377"/>
            <a:ext cx="3201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Expansion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3226" y="2968377"/>
            <a:ext cx="3605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Contraction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389616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9644" y="813219"/>
            <a:ext cx="1165013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458 in the text book, read the profile on Milton Friedman …</a:t>
            </a:r>
            <a:endParaRPr lang="en-US" sz="60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</p:spTree>
    <p:extLst>
      <p:ext uri="{BB962C8B-B14F-4D97-AF65-F5344CB8AC3E}">
        <p14:creationId xmlns:p14="http://schemas.microsoft.com/office/powerpoint/2010/main" val="37997678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 smtClean="0"/>
              <a:t>Essential Question …. </a:t>
            </a:r>
            <a:endParaRPr lang="en-US" altLang="en-US" sz="2800" b="1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How is the Federal Reserve organized?</a:t>
            </a:r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12" y="2494844"/>
            <a:ext cx="11480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2679"/>
            <a:ext cx="1060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Tw Cen MT" panose="020B0602020104020603"/>
              </a:rPr>
              <a:t>Warm Up 2.9 (Thursday)</a:t>
            </a:r>
            <a:endParaRPr lang="en-US" sz="4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Tw Cen MT" panose="020B060202010402060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20" y="813219"/>
            <a:ext cx="1104900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i="1" u="sng" dirty="0" smtClean="0">
                <a:solidFill>
                  <a:schemeClr val="accent6"/>
                </a:solidFill>
                <a:latin typeface="Tw Cen MT" panose="020B0602020104020603"/>
              </a:rPr>
              <a:t>Please turn to page 458 in the text book, read the profile on Milton Friedman</a:t>
            </a:r>
          </a:p>
          <a:p>
            <a:pPr algn="ctr"/>
            <a:r>
              <a:rPr lang="en-US" sz="2800" i="1" u="sng" dirty="0" smtClean="0">
                <a:solidFill>
                  <a:schemeClr val="accent6"/>
                </a:solidFill>
                <a:latin typeface="Tw Cen MT" panose="020B0602020104020603"/>
              </a:rPr>
              <a:t>Copy and answer the four questions.</a:t>
            </a:r>
            <a:endParaRPr lang="en-US" sz="2800" i="1" u="sng" dirty="0">
              <a:solidFill>
                <a:schemeClr val="accent6"/>
              </a:solidFill>
              <a:latin typeface="Tw Cen MT" panose="020B060202010402060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920" y="2051365"/>
            <a:ext cx="117475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When did Milton Friedman win the Nobel price for economics?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Milton Friedman was an early critic of which economist?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What are some government programs that you think are needed and why are they needed?</a:t>
            </a:r>
          </a:p>
          <a:p>
            <a:pPr marL="895350" marR="381000" indent="-514350" defTabSz="457200">
              <a:spcBef>
                <a:spcPts val="140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US" sz="3000" dirty="0" smtClean="0">
                <a:latin typeface="Comic Sans MS" panose="030F0702030302020204" pitchFamily="66" charset="0"/>
              </a:rPr>
              <a:t>Why does Milton Friedman believe that “there’s no such thing as a free lunch”?</a:t>
            </a:r>
            <a:endParaRPr lang="en-US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5249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dirty="0"/>
              <a:t>SSEMA2 The student will explain the role and functions of the Federal Reserve System.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a. Describe the organization of the Federal Reserve System. </a:t>
            </a:r>
          </a:p>
          <a:p>
            <a:r>
              <a:rPr lang="en-US" altLang="en-US" dirty="0"/>
              <a:t>b. Define monetary policy. </a:t>
            </a:r>
          </a:p>
          <a:p>
            <a:r>
              <a:rPr lang="en-US" altLang="en-US" dirty="0"/>
              <a:t>c. Describe how the Federal Reserve uses the tools of monetary policy to promote price stability, full employment, and economic growth.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892531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-125508"/>
            <a:ext cx="10058400" cy="1450757"/>
          </a:xfrm>
        </p:spPr>
        <p:txBody>
          <a:bodyPr/>
          <a:lstStyle/>
          <a:p>
            <a:r>
              <a:rPr lang="en-US" dirty="0" smtClean="0"/>
              <a:t>Today’s Essential Question 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499" y="1449494"/>
            <a:ext cx="10058400" cy="402336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How does </a:t>
            </a:r>
            <a:r>
              <a:rPr lang="en-US" sz="2800" dirty="0" smtClean="0"/>
              <a:t>Open Market Operations affect </a:t>
            </a:r>
            <a:r>
              <a:rPr lang="en-US" sz="2800" dirty="0" smtClean="0"/>
              <a:t>our economy?</a:t>
            </a:r>
            <a:endParaRPr lang="en-US" sz="2800" dirty="0"/>
          </a:p>
        </p:txBody>
      </p:sp>
      <p:pic>
        <p:nvPicPr>
          <p:cNvPr id="1026" name="Picture 2" descr="Image result for US Econo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" y="2257214"/>
            <a:ext cx="10805159" cy="431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0301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88479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69619623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67954847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41053188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Open </a:t>
                      </a: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Market </a:t>
                      </a: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Operations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In Theory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In Theory</a:t>
                      </a:r>
                      <a:endParaRPr lang="en-US" sz="2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1985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Definition</a:t>
                      </a:r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 of the </a:t>
                      </a:r>
                    </a:p>
                    <a:p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Open Market </a:t>
                      </a:r>
                    </a:p>
                    <a:p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Operations:</a:t>
                      </a:r>
                      <a:endParaRPr lang="en-US" sz="24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What</a:t>
                      </a:r>
                      <a:r>
                        <a:rPr lang="en-US" sz="2400" b="1" baseline="0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 it really means:</a:t>
                      </a:r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2400" b="1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400" b="1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What it really means:</a:t>
                      </a:r>
                      <a:endParaRPr lang="en-US" sz="24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920740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327601" y="2968377"/>
            <a:ext cx="3201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Expansion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3226" y="2968377"/>
            <a:ext cx="3605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Contraction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01261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04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3" name="Text Box 5"/>
          <p:cNvSpPr txBox="1">
            <a:spLocks noChangeArrowheads="1"/>
          </p:cNvSpPr>
          <p:nvPr/>
        </p:nvSpPr>
        <p:spPr bwMode="auto">
          <a:xfrm>
            <a:off x="1866901" y="732635"/>
            <a:ext cx="8610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en-US" sz="18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.</a:t>
            </a:r>
            <a:endParaRPr lang="en-US" altLang="en-US" sz="1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01428" name="Rectangle 20"/>
          <p:cNvSpPr>
            <a:spLocks noGrp="1" noChangeArrowheads="1"/>
          </p:cNvSpPr>
          <p:nvPr>
            <p:ph type="title"/>
          </p:nvPr>
        </p:nvSpPr>
        <p:spPr>
          <a:xfrm>
            <a:off x="5661660" y="-287334"/>
            <a:ext cx="7429500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Open Market Operations</a:t>
            </a:r>
          </a:p>
        </p:txBody>
      </p:sp>
      <p:sp>
        <p:nvSpPr>
          <p:cNvPr id="401429" name="Rectangle 21"/>
          <p:cNvSpPr>
            <a:spLocks noGrp="1" noChangeArrowheads="1"/>
          </p:cNvSpPr>
          <p:nvPr>
            <p:ph sz="half" idx="1"/>
          </p:nvPr>
        </p:nvSpPr>
        <p:spPr>
          <a:xfrm>
            <a:off x="381002" y="717331"/>
            <a:ext cx="6055040" cy="625209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altLang="en-US" sz="2800" dirty="0" smtClean="0"/>
              <a:t>   To increase </a:t>
            </a:r>
            <a:r>
              <a:rPr lang="en-US" altLang="en-US" sz="2800" dirty="0"/>
              <a:t>the money supply, the </a:t>
            </a:r>
            <a:r>
              <a:rPr lang="en-US" altLang="en-US" sz="2800" dirty="0" smtClean="0"/>
              <a:t>Fed </a:t>
            </a:r>
            <a:r>
              <a:rPr lang="en-US" altLang="en-US" sz="2800" dirty="0" smtClean="0"/>
              <a:t>buys </a:t>
            </a:r>
            <a:r>
              <a:rPr lang="en-US" altLang="en-US" sz="2800" dirty="0" smtClean="0"/>
              <a:t>bonds from banks. </a:t>
            </a:r>
            <a:r>
              <a:rPr lang="en-US" altLang="en-US" sz="2800" dirty="0" smtClean="0"/>
              <a:t>When </a:t>
            </a:r>
            <a:r>
              <a:rPr lang="en-US" altLang="en-US" sz="2800" dirty="0"/>
              <a:t>this money is deposited in the </a:t>
            </a:r>
            <a:r>
              <a:rPr lang="en-US" altLang="en-US" sz="2800" dirty="0" smtClean="0"/>
              <a:t>bank, </a:t>
            </a:r>
            <a:r>
              <a:rPr lang="en-US" altLang="en-US" sz="2800" dirty="0"/>
              <a:t>the money supply increases</a:t>
            </a:r>
            <a:r>
              <a:rPr lang="en-US" altLang="en-US" sz="2800" dirty="0" smtClean="0"/>
              <a:t>.</a:t>
            </a:r>
          </a:p>
          <a:p>
            <a:r>
              <a:rPr lang="en-US" altLang="en-US" sz="2800" u="sng" dirty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People have more money to spend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Employers hire more people to work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Prices begin to rise as demand increases</a:t>
            </a:r>
          </a:p>
          <a:p>
            <a:pPr lvl="1"/>
            <a:r>
              <a:rPr lang="en-US" altLang="en-US" sz="2800" u="sng" dirty="0">
                <a:solidFill>
                  <a:srgbClr val="FFFF00"/>
                </a:solidFill>
              </a:rPr>
              <a:t>Economy begins to grow </a:t>
            </a:r>
          </a:p>
          <a:p>
            <a:pPr fontAlgn="auto">
              <a:spcAft>
                <a:spcPts val="0"/>
              </a:spcAft>
              <a:defRPr/>
            </a:pPr>
            <a:endParaRPr lang="en-US" altLang="en-US" sz="1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6042" y="917858"/>
            <a:ext cx="5527358" cy="27402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042" y="3843380"/>
            <a:ext cx="5527358" cy="274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47573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1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1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1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014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014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014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014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014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3" grpId="0" autoUpdateAnimBg="0"/>
      <p:bldP spid="401428" grpId="0" autoUpdateAnimBg="0"/>
      <p:bldP spid="401429" grpId="0" build="p" bldLvl="2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28" name="Rectangle 20"/>
          <p:cNvSpPr>
            <a:spLocks noGrp="1" noChangeArrowheads="1"/>
          </p:cNvSpPr>
          <p:nvPr>
            <p:ph type="title"/>
          </p:nvPr>
        </p:nvSpPr>
        <p:spPr>
          <a:xfrm>
            <a:off x="1141411" y="-276503"/>
            <a:ext cx="7429500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Open Market Operations</a:t>
            </a:r>
          </a:p>
        </p:txBody>
      </p:sp>
      <p:sp>
        <p:nvSpPr>
          <p:cNvPr id="401430" name="Rectangle 22"/>
          <p:cNvSpPr>
            <a:spLocks noGrp="1" noChangeArrowheads="1"/>
          </p:cNvSpPr>
          <p:nvPr>
            <p:ph sz="half" idx="2"/>
          </p:nvPr>
        </p:nvSpPr>
        <p:spPr>
          <a:xfrm>
            <a:off x="5715000" y="829312"/>
            <a:ext cx="6035040" cy="33448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200" dirty="0" smtClean="0"/>
              <a:t>When </a:t>
            </a:r>
            <a:r>
              <a:rPr lang="en-US" altLang="en-US" sz="3200" dirty="0"/>
              <a:t>the Fed sells </a:t>
            </a:r>
            <a:r>
              <a:rPr lang="en-US" altLang="en-US" sz="3200" dirty="0" smtClean="0"/>
              <a:t>bonds back to banks, </a:t>
            </a:r>
            <a:r>
              <a:rPr lang="en-US" altLang="en-US" sz="3200" dirty="0"/>
              <a:t>it takes money out of </a:t>
            </a:r>
            <a:r>
              <a:rPr lang="en-US" altLang="en-US" sz="3200" dirty="0" smtClean="0"/>
              <a:t>out circulation thus reducing the supply of money banks have to loan.</a:t>
            </a:r>
            <a:endParaRPr lang="en-US" altLang="en-US" sz="3200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2150" y="803276"/>
            <a:ext cx="4550410" cy="5414644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595620" y="3133406"/>
            <a:ext cx="6273800" cy="35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3200" u="sng" dirty="0" smtClean="0">
                <a:solidFill>
                  <a:srgbClr val="FFFF00"/>
                </a:solidFill>
              </a:rPr>
              <a:t>In Reality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People have less money to spend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Employers lay off / do not hire workers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Prices fall because of lack of demand</a:t>
            </a:r>
          </a:p>
          <a:p>
            <a:pPr lvl="1"/>
            <a:r>
              <a:rPr lang="en-US" altLang="en-US" sz="2800" u="sng" dirty="0" smtClean="0">
                <a:solidFill>
                  <a:srgbClr val="FFFF00"/>
                </a:solidFill>
              </a:rPr>
              <a:t>Economy begins to slow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8959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1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28" grpId="0" autoUpdateAnimBg="0"/>
      <p:bldP spid="401430" grpId="0" build="p" bldLvl="2" autoUpdateAnimBg="0"/>
      <p:bldP spid="8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7474" y="-858751"/>
            <a:ext cx="9906000" cy="2852737"/>
          </a:xfrm>
        </p:spPr>
        <p:txBody>
          <a:bodyPr>
            <a:normAutofit/>
          </a:bodyPr>
          <a:lstStyle/>
          <a:p>
            <a:r>
              <a:rPr lang="en-US" sz="8800" dirty="0" smtClean="0"/>
              <a:t>Writing Prompt:</a:t>
            </a:r>
            <a:endParaRPr lang="en-US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49958" y="2146383"/>
            <a:ext cx="9906000" cy="1374776"/>
          </a:xfrm>
        </p:spPr>
        <p:txBody>
          <a:bodyPr>
            <a:noAutofit/>
          </a:bodyPr>
          <a:lstStyle/>
          <a:p>
            <a:r>
              <a:rPr lang="en-US" sz="3200" dirty="0" smtClean="0"/>
              <a:t>Do you think President Trump’s plan of “protectionism” will be help the economy of the United States or hurt the economy of the united states and why? (give specific examples)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8252019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7" name="Text Box 5"/>
          <p:cNvSpPr txBox="1">
            <a:spLocks noChangeArrowheads="1"/>
          </p:cNvSpPr>
          <p:nvPr/>
        </p:nvSpPr>
        <p:spPr bwMode="auto">
          <a:xfrm>
            <a:off x="1752600" y="1543050"/>
            <a:ext cx="86868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8C2F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0" tIns="91440" rIns="457200" bIns="91440" anchor="ctr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en-US" sz="2000" b="1" dirty="0">
                <a:solidFill>
                  <a:prstClr val="white"/>
                </a:solidFill>
                <a:latin typeface="Arial" panose="020B0604020202020204" pitchFamily="34" charset="0"/>
              </a:rPr>
              <a:t>The Federal Reserve must not only react to current trends, but also must anticipate changes in the economy.</a:t>
            </a:r>
          </a:p>
        </p:txBody>
      </p:sp>
      <p:sp>
        <p:nvSpPr>
          <p:cNvPr id="407572" name="Rectangle 20"/>
          <p:cNvSpPr>
            <a:spLocks noGrp="1" noChangeArrowheads="1"/>
          </p:cNvSpPr>
          <p:nvPr>
            <p:ph type="title"/>
          </p:nvPr>
        </p:nvSpPr>
        <p:spPr>
          <a:xfrm>
            <a:off x="2495550" y="528638"/>
            <a:ext cx="7429500" cy="10144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Anticipating the Business Cycle</a:t>
            </a:r>
          </a:p>
        </p:txBody>
      </p:sp>
      <p:sp>
        <p:nvSpPr>
          <p:cNvPr id="407573" name="Rectangle 21"/>
          <p:cNvSpPr>
            <a:spLocks noGrp="1" noChangeArrowheads="1"/>
          </p:cNvSpPr>
          <p:nvPr>
            <p:ph sz="half" idx="1"/>
          </p:nvPr>
        </p:nvSpPr>
        <p:spPr>
          <a:xfrm>
            <a:off x="2132014" y="2336800"/>
            <a:ext cx="3963987" cy="39433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altLang="en-US" sz="1800" dirty="0">
                <a:solidFill>
                  <a:schemeClr val="bg1"/>
                </a:solidFill>
              </a:rPr>
              <a:t>Monetary Policy and Inflation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1800" dirty="0"/>
              <a:t>Expansionary policies enacted at the wrong time can push inflation even higher.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1800" dirty="0"/>
              <a:t>If the current phase of the business cycle is anticipated to be short, policymakers may choose to let the cycle fix itself. If a recession is expected to last for years, most economists will favor a more active monetary policy.</a:t>
            </a:r>
          </a:p>
        </p:txBody>
      </p:sp>
      <p:sp>
        <p:nvSpPr>
          <p:cNvPr id="407574" name="Rectangle 22"/>
          <p:cNvSpPr>
            <a:spLocks noGrp="1" noChangeArrowheads="1"/>
          </p:cNvSpPr>
          <p:nvPr>
            <p:ph sz="half" idx="2"/>
          </p:nvPr>
        </p:nvSpPr>
        <p:spPr>
          <a:xfrm>
            <a:off x="6096000" y="2336800"/>
            <a:ext cx="4229100" cy="38163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en-US" altLang="en-US" sz="1800" dirty="0">
                <a:solidFill>
                  <a:schemeClr val="bg1"/>
                </a:solidFill>
              </a:rPr>
              <a:t>How Quickly Does the Economy 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en-US" altLang="en-US" sz="1800" dirty="0">
                <a:solidFill>
                  <a:schemeClr val="bg1"/>
                </a:solidFill>
              </a:rPr>
              <a:t>Self-Correct?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1800" dirty="0"/>
              <a:t>Economists disagree about how quickly an economy can self-correct.  Estimates range from two to six years.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1800" dirty="0"/>
              <a:t>Since the economy may take quite a long time to recover on its own, there is time for policymakers to guide the economy back to stable levels of output and prices.</a:t>
            </a:r>
          </a:p>
        </p:txBody>
      </p:sp>
    </p:spTree>
    <p:extLst>
      <p:ext uri="{BB962C8B-B14F-4D97-AF65-F5344CB8AC3E}">
        <p14:creationId xmlns:p14="http://schemas.microsoft.com/office/powerpoint/2010/main" val="373959857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7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7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7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07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07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07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07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07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07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7" grpId="0" autoUpdateAnimBg="0"/>
      <p:bldP spid="407572" grpId="0" autoUpdateAnimBg="0"/>
      <p:bldP spid="407573" grpId="0" build="p" bldLvl="2" autoUpdateAnimBg="0"/>
      <p:bldP spid="407574" grpId="0" build="p" bldLvl="2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79664" y="1"/>
            <a:ext cx="8047037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Fiscal and Monetary Policy Tools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800226" y="2433638"/>
          <a:ext cx="8626476" cy="39798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75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5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54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11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Fiscal Policy Tools</a:t>
                      </a:r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Monetary</a:t>
                      </a:r>
                      <a:r>
                        <a:rPr lang="en-US" sz="1800" baseline="0" dirty="0" smtClean="0"/>
                        <a:t> Policy Tools</a:t>
                      </a:r>
                      <a:endParaRPr lang="en-US" sz="1800" dirty="0"/>
                    </a:p>
                  </a:txBody>
                  <a:tcPr marL="91441" marR="91441" marT="45714" marB="4571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200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Expansionary tools</a:t>
                      </a:r>
                    </a:p>
                    <a:p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 increasing government           spending</a:t>
                      </a:r>
                    </a:p>
                    <a:p>
                      <a:r>
                        <a:rPr lang="en-US" sz="1800" dirty="0" smtClean="0"/>
                        <a:t>2. cutting taxes</a:t>
                      </a:r>
                    </a:p>
                    <a:p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 open market operations: bond purchases</a:t>
                      </a:r>
                    </a:p>
                    <a:p>
                      <a:r>
                        <a:rPr lang="en-US" sz="1800" dirty="0" smtClean="0"/>
                        <a:t>2. decreasing the discount rate</a:t>
                      </a:r>
                    </a:p>
                    <a:p>
                      <a:r>
                        <a:rPr lang="en-US" sz="1800" dirty="0" smtClean="0"/>
                        <a:t>3. decreasing reserve requirements</a:t>
                      </a:r>
                      <a:endParaRPr lang="en-US" sz="1800" dirty="0"/>
                    </a:p>
                  </a:txBody>
                  <a:tcPr marL="91441" marR="91441" marT="45714" marB="4571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14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Contractionary tools</a:t>
                      </a:r>
                    </a:p>
                    <a:p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 decreasing government spending</a:t>
                      </a:r>
                    </a:p>
                    <a:p>
                      <a:r>
                        <a:rPr lang="en-US" sz="1800" dirty="0" smtClean="0"/>
                        <a:t>2. raising taxes</a:t>
                      </a:r>
                    </a:p>
                    <a:p>
                      <a:endParaRPr lang="en-US" sz="1800" dirty="0"/>
                    </a:p>
                  </a:txBody>
                  <a:tcPr marL="91441" marR="91441" marT="45714" marB="45714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 open market operations: bond sales</a:t>
                      </a:r>
                    </a:p>
                    <a:p>
                      <a:r>
                        <a:rPr lang="en-US" sz="1800" dirty="0" smtClean="0"/>
                        <a:t>2. increasing the discount rate</a:t>
                      </a:r>
                    </a:p>
                    <a:p>
                      <a:r>
                        <a:rPr lang="en-US" sz="1800" dirty="0" smtClean="0"/>
                        <a:t>3. increasing reserve requirements</a:t>
                      </a:r>
                      <a:endParaRPr lang="en-US" sz="1800" dirty="0"/>
                    </a:p>
                  </a:txBody>
                  <a:tcPr marL="91441" marR="91441" marT="45714" marB="4571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645" name="TextBox 6"/>
          <p:cNvSpPr txBox="1">
            <a:spLocks noChangeArrowheads="1"/>
          </p:cNvSpPr>
          <p:nvPr/>
        </p:nvSpPr>
        <p:spPr bwMode="auto">
          <a:xfrm>
            <a:off x="2379664" y="1247776"/>
            <a:ext cx="79200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prstClr val="white"/>
                </a:solidFill>
              </a:rPr>
              <a:t>The federal government and the Federal Reserve both have tools to influence the nation’s economy.</a:t>
            </a:r>
          </a:p>
        </p:txBody>
      </p:sp>
    </p:spTree>
    <p:extLst>
      <p:ext uri="{BB962C8B-B14F-4D97-AF65-F5344CB8AC3E}">
        <p14:creationId xmlns:p14="http://schemas.microsoft.com/office/powerpoint/2010/main" val="8686767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3473" y="982892"/>
            <a:ext cx="11023980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Today’s Objective:</a:t>
            </a:r>
          </a:p>
          <a:p>
            <a:pPr algn="ctr"/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Describe how the Federal Reserve uses </a:t>
            </a:r>
          </a:p>
          <a:p>
            <a:pPr algn="ctr"/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The tools of Monetary Supply</a:t>
            </a:r>
          </a:p>
          <a:p>
            <a:pPr algn="ctr"/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promote price stability, </a:t>
            </a:r>
          </a:p>
          <a:p>
            <a:pPr algn="ctr"/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full employment</a:t>
            </a:r>
          </a:p>
          <a:p>
            <a:pPr algn="ctr"/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And economic growth.</a:t>
            </a:r>
          </a:p>
        </p:txBody>
      </p:sp>
    </p:spTree>
    <p:extLst>
      <p:ext uri="{BB962C8B-B14F-4D97-AF65-F5344CB8AC3E}">
        <p14:creationId xmlns:p14="http://schemas.microsoft.com/office/powerpoint/2010/main" val="27299717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9318" y="982892"/>
            <a:ext cx="11192295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Essential Question:</a:t>
            </a:r>
          </a:p>
          <a:p>
            <a:pPr algn="ctr"/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How does the Fed promote price</a:t>
            </a:r>
          </a:p>
          <a:p>
            <a:pPr algn="ctr"/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Stability, full employment,</a:t>
            </a:r>
          </a:p>
          <a:p>
            <a:pPr algn="ctr"/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And</a:t>
            </a:r>
            <a:r>
              <a:rPr lang="en-US" sz="6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economic growth</a:t>
            </a:r>
          </a:p>
        </p:txBody>
      </p:sp>
    </p:spTree>
    <p:extLst>
      <p:ext uri="{BB962C8B-B14F-4D97-AF65-F5344CB8AC3E}">
        <p14:creationId xmlns:p14="http://schemas.microsoft.com/office/powerpoint/2010/main" val="321255434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3496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556" y="618518"/>
            <a:ext cx="3657600" cy="2968978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7161213" y="619125"/>
            <a:ext cx="5030787" cy="296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7556" y="3785012"/>
            <a:ext cx="3657600" cy="27851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516" y="3933937"/>
            <a:ext cx="5635558" cy="265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5845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8332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074738"/>
            <a:ext cx="5508625" cy="50434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962" y="1075442"/>
            <a:ext cx="5817394" cy="504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7567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3407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173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04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9832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3832755" y="2528468"/>
            <a:ext cx="3959225" cy="35417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22" y="252698"/>
            <a:ext cx="3492410" cy="14779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21" y="1843993"/>
            <a:ext cx="3493311" cy="14753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32" y="3561645"/>
            <a:ext cx="3493311" cy="1475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2593" y="473361"/>
            <a:ext cx="4037753" cy="55323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32" y="5204615"/>
            <a:ext cx="3492410" cy="147796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28158" y="89667"/>
            <a:ext cx="38006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Reserve</a:t>
            </a:r>
          </a:p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1463651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SSEMA2-W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hat is the Fed?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The nation’s first true </a:t>
            </a:r>
            <a:r>
              <a:rPr lang="en-US" alt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central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bank which came about as a result of arguments between Jefferson and Hamilton … yes that Hamilton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88" y="3222094"/>
            <a:ext cx="4653845" cy="3635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651" y="3222094"/>
            <a:ext cx="5441244" cy="368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0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0337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8824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" y="1"/>
            <a:ext cx="12174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5274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dirty="0"/>
              <a:t>b. Define monetary policy.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52600"/>
            <a:ext cx="106680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Actions by the Federal Reserve System to expand or contract the </a:t>
            </a:r>
            <a:r>
              <a:rPr lang="en-US" alt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money supply</a:t>
            </a:r>
            <a:r>
              <a:rPr lang="en-US" alt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in order to affect the cost and availability of goods</a:t>
            </a:r>
          </a:p>
        </p:txBody>
      </p:sp>
    </p:spTree>
    <p:extLst>
      <p:ext uri="{BB962C8B-B14F-4D97-AF65-F5344CB8AC3E}">
        <p14:creationId xmlns:p14="http://schemas.microsoft.com/office/powerpoint/2010/main" val="134488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24000" y="304800"/>
            <a:ext cx="10668000" cy="1216025"/>
          </a:xfrm>
        </p:spPr>
        <p:txBody>
          <a:bodyPr anchor="ctr"/>
          <a:lstStyle/>
          <a:p>
            <a:r>
              <a:rPr lang="en-US" altLang="en-US" sz="3400" dirty="0"/>
              <a:t>c. </a:t>
            </a:r>
            <a:r>
              <a:rPr lang="en-US" altLang="en-US" sz="2400" dirty="0"/>
              <a:t>Describe how the Federal Reserve uses the tools of monetary policy to promote price stability, full employment, and economic growth.</a:t>
            </a:r>
          </a:p>
        </p:txBody>
      </p:sp>
    </p:spTree>
    <p:extLst>
      <p:ext uri="{BB962C8B-B14F-4D97-AF65-F5344CB8AC3E}">
        <p14:creationId xmlns:p14="http://schemas.microsoft.com/office/powerpoint/2010/main" val="33006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9144000" cy="649287"/>
          </a:xfrm>
        </p:spPr>
        <p:txBody>
          <a:bodyPr anchor="ctr"/>
          <a:lstStyle/>
          <a:p>
            <a:r>
              <a:rPr lang="en-US" altLang="en-US" sz="3600" dirty="0"/>
              <a:t>The Fed’s 3 Tools of Monetary Control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9638"/>
            <a:ext cx="8229600" cy="1063625"/>
          </a:xfrm>
        </p:spPr>
        <p:txBody>
          <a:bodyPr/>
          <a:lstStyle/>
          <a:p>
            <a:pPr marL="403225" indent="-403225">
              <a:buNone/>
            </a:pPr>
            <a:r>
              <a:rPr lang="en-US" altLang="en-US" sz="2800" b="1" dirty="0"/>
              <a:t>1</a:t>
            </a:r>
            <a:r>
              <a:rPr lang="en-US" altLang="en-US" sz="2800" dirty="0"/>
              <a:t>.	</a:t>
            </a: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Open-Market Operations (OMOs)</a:t>
            </a:r>
            <a:r>
              <a:rPr lang="en-US" altLang="en-US" sz="2800" dirty="0">
                <a:latin typeface="Times New Roman" panose="02020603050405020304" pitchFamily="18" charset="0"/>
              </a:rPr>
              <a:t>:  the purchase and sale of U.S. government bonds by the Fed.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1981200" y="2057400"/>
            <a:ext cx="82296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600" u="sng" dirty="0">
                <a:solidFill>
                  <a:srgbClr val="000000"/>
                </a:solidFill>
                <a:cs typeface="Arial" panose="020B0604020202020204" pitchFamily="34" charset="0"/>
              </a:rPr>
              <a:t>To increase money supply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latin typeface="Verdana" panose="020B0604030504040204" pitchFamily="34" charset="0"/>
              </a:rPr>
              <a:t>(recession) 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Fed buys govt bonds, paying with new dollars.  </a:t>
            </a:r>
          </a:p>
          <a:p>
            <a:pPr fontAlgn="base">
              <a:lnSpc>
                <a:spcPct val="105000"/>
              </a:lnSpc>
              <a:spcBef>
                <a:spcPct val="10000"/>
              </a:spcBef>
              <a:spcAft>
                <a:spcPct val="0"/>
              </a:spcAft>
              <a:buClr>
                <a:srgbClr val="00B85C"/>
              </a:buClr>
              <a:buSzPct val="120000"/>
              <a:buFont typeface="Wingdings" panose="05000000000000000000" pitchFamily="2" charset="2"/>
              <a:buNone/>
            </a:pP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	…which are deposited in banks, increasing reserves</a:t>
            </a:r>
          </a:p>
          <a:p>
            <a:pPr fontAlgn="base">
              <a:lnSpc>
                <a:spcPct val="105000"/>
              </a:lnSpc>
              <a:spcBef>
                <a:spcPct val="10000"/>
              </a:spcBef>
              <a:spcAft>
                <a:spcPct val="0"/>
              </a:spcAft>
              <a:buClr>
                <a:srgbClr val="00B85C"/>
              </a:buClr>
              <a:buSzPct val="120000"/>
              <a:buFont typeface="Wingdings" panose="05000000000000000000" pitchFamily="2" charset="2"/>
              <a:buNone/>
            </a:pP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	…which banks use to make loans, causing the money supply to expand.  </a:t>
            </a:r>
          </a:p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600" u="sng" dirty="0">
                <a:solidFill>
                  <a:srgbClr val="000000"/>
                </a:solidFill>
                <a:cs typeface="Arial" panose="020B0604020202020204" pitchFamily="34" charset="0"/>
              </a:rPr>
              <a:t>To reduce money supply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latin typeface="Verdana" panose="020B0604030504040204" pitchFamily="34" charset="0"/>
              </a:rPr>
              <a:t>(inflationary period) 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Fed sells govt bonds, taking dollars out of circulation, and the process works in reverse.</a:t>
            </a:r>
          </a:p>
        </p:txBody>
      </p:sp>
      <p:sp>
        <p:nvSpPr>
          <p:cNvPr id="72709" name="FlagCount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9779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9476152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bldLvl="5"/>
      <p:bldP spid="101380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9144000" cy="649287"/>
          </a:xfrm>
        </p:spPr>
        <p:txBody>
          <a:bodyPr anchor="ctr"/>
          <a:lstStyle/>
          <a:p>
            <a:r>
              <a:rPr lang="en-US" altLang="en-US" sz="3600" dirty="0"/>
              <a:t>The Fed’s 3 Tools of Monetary Control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9638"/>
            <a:ext cx="8229600" cy="1063625"/>
          </a:xfrm>
        </p:spPr>
        <p:txBody>
          <a:bodyPr/>
          <a:lstStyle/>
          <a:p>
            <a:pPr marL="403225" indent="-403225">
              <a:buNone/>
            </a:pPr>
            <a:r>
              <a:rPr lang="en-US" altLang="en-US" sz="2800" b="1" dirty="0"/>
              <a:t>1</a:t>
            </a:r>
            <a:r>
              <a:rPr lang="en-US" altLang="en-US" sz="2800" dirty="0"/>
              <a:t>.	</a:t>
            </a:r>
            <a:r>
              <a:rPr lang="en-US" altLang="en-US" sz="2900" b="1" dirty="0">
                <a:solidFill>
                  <a:srgbClr val="CC0000"/>
                </a:solidFill>
              </a:rPr>
              <a:t>Open-Market Operations (OMOs)</a:t>
            </a:r>
            <a:r>
              <a:rPr lang="en-US" altLang="en-US" sz="2900" dirty="0"/>
              <a:t>:  the purchase and sale of U.S. government bonds by the Fed.</a:t>
            </a: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1981200" y="1947864"/>
            <a:ext cx="82296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4488" indent="-3444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5000"/>
              </a:lnSpc>
              <a:spcBef>
                <a:spcPct val="4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endParaRPr lang="en-US" altLang="en-US" sz="2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105000"/>
              </a:lnSpc>
              <a:spcBef>
                <a:spcPct val="4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None/>
            </a:pPr>
            <a:endParaRPr lang="en-US" altLang="en-US" sz="2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fontAlgn="base">
              <a:lnSpc>
                <a:spcPct val="105000"/>
              </a:lnSpc>
              <a:spcBef>
                <a:spcPct val="4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3600" dirty="0">
                <a:solidFill>
                  <a:srgbClr val="000000"/>
                </a:solidFill>
                <a:cs typeface="Arial" panose="020B0604020202020204" pitchFamily="34" charset="0"/>
              </a:rPr>
              <a:t>OMOs are easy to conduct, and are the Fed’s monetary policy tool of choice. </a:t>
            </a:r>
          </a:p>
        </p:txBody>
      </p:sp>
      <p:sp>
        <p:nvSpPr>
          <p:cNvPr id="74757" name="FlagCount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9779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3749046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9144000" cy="649287"/>
          </a:xfrm>
        </p:spPr>
        <p:txBody>
          <a:bodyPr anchor="ctr"/>
          <a:lstStyle/>
          <a:p>
            <a:r>
              <a:rPr lang="en-US" altLang="en-US" sz="3600" dirty="0"/>
              <a:t>The Fed’s 3 Tools of Monetary Control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9638"/>
            <a:ext cx="8229600" cy="1397000"/>
          </a:xfrm>
        </p:spPr>
        <p:txBody>
          <a:bodyPr/>
          <a:lstStyle/>
          <a:p>
            <a:pPr marL="403225" indent="-403225">
              <a:buNone/>
            </a:pPr>
            <a:r>
              <a:rPr lang="en-US" altLang="en-US" sz="2800" b="1" dirty="0"/>
              <a:t>2</a:t>
            </a:r>
            <a:r>
              <a:rPr lang="en-US" altLang="en-US" sz="2800" dirty="0"/>
              <a:t>.	</a:t>
            </a:r>
            <a:r>
              <a:rPr lang="en-US" altLang="en-US" sz="2900" dirty="0"/>
              <a:t>Reserve Requirements (RR):</a:t>
            </a:r>
            <a:br>
              <a:rPr lang="en-US" altLang="en-US" sz="2900" dirty="0"/>
            </a:br>
            <a:r>
              <a:rPr lang="en-US" altLang="en-US" sz="2900" dirty="0"/>
              <a:t>affect how much money banks can create by making loans.     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1981200" y="2274889"/>
            <a:ext cx="839470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5000"/>
              </a:lnSpc>
              <a:spcBef>
                <a:spcPct val="5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600" u="sng" dirty="0">
                <a:solidFill>
                  <a:srgbClr val="000000"/>
                </a:solidFill>
                <a:cs typeface="Arial" panose="020B0604020202020204" pitchFamily="34" charset="0"/>
              </a:rPr>
              <a:t>To increase money supply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latin typeface="Verdana" panose="020B0604030504040204" pitchFamily="34" charset="0"/>
              </a:rPr>
              <a:t>(recession) 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Fed reduces RR. </a:t>
            </a:r>
          </a:p>
          <a:p>
            <a:pPr fontAlgn="base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None/>
            </a:pP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	Banks make more loans from each dollar of reserves, which increases money multiplier and money supply.</a:t>
            </a:r>
          </a:p>
          <a:p>
            <a:pPr fontAlgn="base">
              <a:lnSpc>
                <a:spcPct val="105000"/>
              </a:lnSpc>
              <a:spcBef>
                <a:spcPct val="5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600" u="sng" dirty="0">
                <a:solidFill>
                  <a:srgbClr val="000000"/>
                </a:solidFill>
                <a:cs typeface="Arial" panose="020B0604020202020204" pitchFamily="34" charset="0"/>
              </a:rPr>
              <a:t>To reduce money supply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latin typeface="Verdana" panose="020B0604030504040204" pitchFamily="34" charset="0"/>
              </a:rPr>
              <a:t>(inflationary period) </a:t>
            </a: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Fed raises RR, </a:t>
            </a:r>
            <a:b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and the process works in reverse.  </a:t>
            </a:r>
          </a:p>
          <a:p>
            <a:pPr fontAlgn="base">
              <a:lnSpc>
                <a:spcPct val="105000"/>
              </a:lnSpc>
              <a:spcBef>
                <a:spcPct val="50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600" dirty="0">
                <a:solidFill>
                  <a:srgbClr val="000000"/>
                </a:solidFill>
                <a:cs typeface="Arial" panose="020B0604020202020204" pitchFamily="34" charset="0"/>
              </a:rPr>
              <a:t>Fed rarely uses reserve requirements to control money supply:  Frequent changes would disrupt banking.</a:t>
            </a:r>
          </a:p>
        </p:txBody>
      </p:sp>
      <p:sp>
        <p:nvSpPr>
          <p:cNvPr id="76805" name="FlagCount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9779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1045533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bldLvl="5"/>
      <p:bldP spid="103428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9144000" cy="649287"/>
          </a:xfrm>
        </p:spPr>
        <p:txBody>
          <a:bodyPr anchor="ctr"/>
          <a:lstStyle/>
          <a:p>
            <a:r>
              <a:rPr lang="en-US" altLang="en-US" sz="3600" dirty="0"/>
              <a:t>The Fed’s 3 Tools of Monetary Control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9638"/>
            <a:ext cx="8229600" cy="1063625"/>
          </a:xfrm>
        </p:spPr>
        <p:txBody>
          <a:bodyPr/>
          <a:lstStyle/>
          <a:p>
            <a:pPr marL="403225" indent="-403225">
              <a:buNone/>
            </a:pPr>
            <a:r>
              <a:rPr lang="en-US" altLang="en-US" sz="2800" b="1" dirty="0"/>
              <a:t>3</a:t>
            </a:r>
            <a:r>
              <a:rPr lang="en-US" altLang="en-US" sz="2800" dirty="0"/>
              <a:t>.	</a:t>
            </a:r>
            <a:r>
              <a:rPr lang="en-US" altLang="en-US" sz="2800" b="1" dirty="0">
                <a:solidFill>
                  <a:srgbClr val="CC0000"/>
                </a:solidFill>
              </a:rPr>
              <a:t>The Discount Rate</a:t>
            </a:r>
            <a:r>
              <a:rPr lang="en-US" altLang="en-US" sz="2800" dirty="0"/>
              <a:t>:  </a:t>
            </a:r>
            <a:br>
              <a:rPr lang="en-US" altLang="en-US" sz="2800" dirty="0"/>
            </a:br>
            <a:r>
              <a:rPr lang="en-US" altLang="en-US" sz="2800" dirty="0"/>
              <a:t>the interest rate on loans the Fed makes to banks</a:t>
            </a: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81200" y="2133601"/>
            <a:ext cx="8394700" cy="457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When banks are running low on reserves, </a:t>
            </a:r>
            <a:b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they may borrow reserves from the Fed. </a:t>
            </a:r>
          </a:p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u="sng" dirty="0">
                <a:solidFill>
                  <a:srgbClr val="000000"/>
                </a:solidFill>
                <a:cs typeface="Arial" panose="020B0604020202020204" pitchFamily="34" charset="0"/>
              </a:rPr>
              <a:t>To increase money supply</a:t>
            </a: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, (recession) Fed can lower discount rate, which encourages </a:t>
            </a:r>
            <a:b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banks to borrow more reserves from Fed. </a:t>
            </a:r>
          </a:p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Banks can then make more loans, which increases the money supply.  </a:t>
            </a:r>
          </a:p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u="sng" dirty="0">
                <a:solidFill>
                  <a:srgbClr val="000000"/>
                </a:solidFill>
                <a:cs typeface="Arial" panose="020B0604020202020204" pitchFamily="34" charset="0"/>
              </a:rPr>
              <a:t>To reduce money supply</a:t>
            </a: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, (inflationary period) Fed can raise discount rate. </a:t>
            </a:r>
          </a:p>
        </p:txBody>
      </p:sp>
      <p:sp>
        <p:nvSpPr>
          <p:cNvPr id="78853" name="FlagCount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9779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438089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5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 bldLvl="5"/>
      <p:bldP spid="105476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0188"/>
            <a:ext cx="9144000" cy="649287"/>
          </a:xfrm>
        </p:spPr>
        <p:txBody>
          <a:bodyPr anchor="ctr"/>
          <a:lstStyle/>
          <a:p>
            <a:r>
              <a:rPr lang="en-US" altLang="en-US" sz="3600" dirty="0"/>
              <a:t>The Fed’s 3 Tools of Monetary Control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9638"/>
            <a:ext cx="8229600" cy="1063625"/>
          </a:xfrm>
        </p:spPr>
        <p:txBody>
          <a:bodyPr/>
          <a:lstStyle/>
          <a:p>
            <a:pPr marL="403225" indent="-403225">
              <a:buNone/>
            </a:pPr>
            <a:r>
              <a:rPr lang="en-US" altLang="en-US" sz="2800" b="1" dirty="0"/>
              <a:t>3</a:t>
            </a:r>
            <a:r>
              <a:rPr lang="en-US" altLang="en-US" sz="2800" dirty="0"/>
              <a:t>.	</a:t>
            </a:r>
            <a:r>
              <a:rPr lang="en-US" altLang="en-US" sz="2900" b="1" dirty="0">
                <a:solidFill>
                  <a:srgbClr val="CC0000"/>
                </a:solidFill>
              </a:rPr>
              <a:t>The Discount Rate</a:t>
            </a:r>
            <a:r>
              <a:rPr lang="en-US" altLang="en-US" sz="2900" dirty="0"/>
              <a:t>:  </a:t>
            </a:r>
            <a:br>
              <a:rPr lang="en-US" altLang="en-US" sz="2900" dirty="0"/>
            </a:br>
            <a:r>
              <a:rPr lang="en-US" altLang="en-US" sz="2900" dirty="0"/>
              <a:t>the interest rate on loans the Fed makes to banks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981200" y="2514601"/>
            <a:ext cx="8394700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The Fed uses discount lending to provide extra liquidity when financial institutions are in trouble, </a:t>
            </a:r>
            <a:b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2800" i="1" dirty="0">
                <a:solidFill>
                  <a:srgbClr val="000000"/>
                </a:solidFill>
                <a:cs typeface="Arial" panose="020B0604020202020204" pitchFamily="34" charset="0"/>
              </a:rPr>
              <a:t>e.g.</a:t>
            </a: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 after the Oct. 1987 stock market crash.  </a:t>
            </a:r>
          </a:p>
          <a:p>
            <a:pPr fontAlgn="base">
              <a:lnSpc>
                <a:spcPct val="105000"/>
              </a:lnSpc>
              <a:spcBef>
                <a:spcPct val="35000"/>
              </a:spcBef>
              <a:spcAft>
                <a:spcPct val="0"/>
              </a:spcAft>
              <a:buClr>
                <a:srgbClr val="339966"/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If no crisis, Fed rarely uses discount lending – </a:t>
            </a:r>
            <a:b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en-US" altLang="en-US" sz="2800" dirty="0">
                <a:solidFill>
                  <a:srgbClr val="000000"/>
                </a:solidFill>
                <a:cs typeface="Arial" panose="020B0604020202020204" pitchFamily="34" charset="0"/>
              </a:rPr>
              <a:t>Fed is a “lender of last resort.”</a:t>
            </a:r>
          </a:p>
        </p:txBody>
      </p:sp>
      <p:sp>
        <p:nvSpPr>
          <p:cNvPr id="80901" name="FlagCount" hidden="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9779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8523324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7881</TotalTime>
  <Words>2819</Words>
  <Application>Microsoft Office PowerPoint</Application>
  <PresentationFormat>Widescreen</PresentationFormat>
  <Paragraphs>411</Paragraphs>
  <Slides>101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101</vt:i4>
      </vt:variant>
    </vt:vector>
  </HeadingPairs>
  <TitlesOfParts>
    <vt:vector size="113" baseType="lpstr">
      <vt:lpstr>Arial</vt:lpstr>
      <vt:lpstr>Calibri</vt:lpstr>
      <vt:lpstr>Calibri Light</vt:lpstr>
      <vt:lpstr>Comic Sans MS</vt:lpstr>
      <vt:lpstr>Tahoma</vt:lpstr>
      <vt:lpstr>Times New Roman</vt:lpstr>
      <vt:lpstr>Trebuchet MS</vt:lpstr>
      <vt:lpstr>Tw Cen MT</vt:lpstr>
      <vt:lpstr>Verdana</vt:lpstr>
      <vt:lpstr>Wingdings</vt:lpstr>
      <vt:lpstr>Circuit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SSEMA2 The student will explain the role and functions of the Federal Reserve System.</vt:lpstr>
      <vt:lpstr>Essential Question …. </vt:lpstr>
      <vt:lpstr>PowerPoint Presentation</vt:lpstr>
      <vt:lpstr>SSEMA2-What is the Fed?</vt:lpstr>
      <vt:lpstr>SSEMA2-What is the Fed?</vt:lpstr>
      <vt:lpstr>SSEMA2-What is the Fed?</vt:lpstr>
      <vt:lpstr>SSEMA2-What is the Fed?</vt:lpstr>
      <vt:lpstr>SSEMA2-What is the Fed?</vt:lpstr>
      <vt:lpstr>SSEMA2-What is the Fed?</vt:lpstr>
      <vt:lpstr>PowerPoint Presentation</vt:lpstr>
      <vt:lpstr>SSEMA2-What is the Fed?</vt:lpstr>
      <vt:lpstr>SSEMA2-What is the Fed?</vt:lpstr>
      <vt:lpstr>SSEMA2-What is the Fed?</vt:lpstr>
      <vt:lpstr>SSEMA2-What is the Fed?</vt:lpstr>
      <vt:lpstr>PowerPoint Presentation</vt:lpstr>
      <vt:lpstr>PowerPoint Presentation</vt:lpstr>
      <vt:lpstr>PowerPoint Presentation</vt:lpstr>
      <vt:lpstr>SSEMA2 The student will explain the role and functions of the Federal Reserve System.</vt:lpstr>
      <vt:lpstr>Today’s Essential Question … </vt:lpstr>
      <vt:lpstr>PowerPoint Presentation</vt:lpstr>
      <vt:lpstr>PowerPoint Presentation</vt:lpstr>
      <vt:lpstr>a. Describe the organization of the Federal Reserve System.</vt:lpstr>
      <vt:lpstr>PowerPoint Presentation</vt:lpstr>
      <vt:lpstr>PowerPoint Presentation</vt:lpstr>
      <vt:lpstr>PowerPoint Presentation</vt:lpstr>
      <vt:lpstr>a. Describe the organization of the Federal Reserve System.</vt:lpstr>
      <vt:lpstr>Structure of the Fed</vt:lpstr>
      <vt:lpstr>PowerPoint Presentation</vt:lpstr>
      <vt:lpstr>a. Describe the organization of the Federal Reserve System.</vt:lpstr>
      <vt:lpstr>Structure of the Fed</vt:lpstr>
      <vt:lpstr>PowerPoint Presentation</vt:lpstr>
      <vt:lpstr>PowerPoint Presentation</vt:lpstr>
      <vt:lpstr>a. Describe the organization of the Federal Reserve System.</vt:lpstr>
      <vt:lpstr>PowerPoint Presentation</vt:lpstr>
      <vt:lpstr>Structure of the Fed</vt:lpstr>
      <vt:lpstr>Responsibilities of the Fed</vt:lpstr>
      <vt:lpstr>PowerPoint Presentation</vt:lpstr>
      <vt:lpstr>PowerPoint Presentation</vt:lpstr>
      <vt:lpstr>PowerPoint Presentation</vt:lpstr>
      <vt:lpstr>PowerPoint Presentation</vt:lpstr>
      <vt:lpstr>SSEMA2 The student will explain the role and functions of the Federal Reserve System.</vt:lpstr>
      <vt:lpstr>Today’s Essential Question … </vt:lpstr>
      <vt:lpstr>PowerPoint Presentation</vt:lpstr>
      <vt:lpstr>PowerPoint Presentation</vt:lpstr>
      <vt:lpstr>PowerPoint Presentation</vt:lpstr>
      <vt:lpstr>PowerPoint Presentation</vt:lpstr>
      <vt:lpstr>Reserve Requirements</vt:lpstr>
      <vt:lpstr>PowerPoint Presentation</vt:lpstr>
      <vt:lpstr>Reserve Requirements</vt:lpstr>
      <vt:lpstr>PowerPoint Presentation</vt:lpstr>
      <vt:lpstr>PowerPoint Presentation</vt:lpstr>
      <vt:lpstr>PowerPoint Presentation</vt:lpstr>
      <vt:lpstr>PowerPoint Presentation</vt:lpstr>
      <vt:lpstr>SSEMA2 The student will explain the role and functions of the Federal Reserve System.</vt:lpstr>
      <vt:lpstr>Today’s Essential Question … </vt:lpstr>
      <vt:lpstr>PowerPoint Presentation</vt:lpstr>
      <vt:lpstr>PowerPoint Presentation</vt:lpstr>
      <vt:lpstr>Discount Rate</vt:lpstr>
      <vt:lpstr>PowerPoint Presentation</vt:lpstr>
      <vt:lpstr>PowerPoint Presentation</vt:lpstr>
      <vt:lpstr>PowerPoint Presentation</vt:lpstr>
      <vt:lpstr>Discount Rate</vt:lpstr>
      <vt:lpstr>PowerPoint Presentation</vt:lpstr>
      <vt:lpstr>PowerPoint Presentation</vt:lpstr>
      <vt:lpstr>PowerPoint Presentation</vt:lpstr>
      <vt:lpstr>SSEMA2 The student will explain the role and functions of the Federal Reserve System.</vt:lpstr>
      <vt:lpstr>Today’s Essential Question … </vt:lpstr>
      <vt:lpstr>PowerPoint Presentation</vt:lpstr>
      <vt:lpstr>PowerPoint Presentation</vt:lpstr>
      <vt:lpstr>Open Market Operations</vt:lpstr>
      <vt:lpstr>Open Market Operations</vt:lpstr>
      <vt:lpstr>Writing Prompt:</vt:lpstr>
      <vt:lpstr>Anticipating the Business Cycle</vt:lpstr>
      <vt:lpstr>Fiscal and Monetary Policy Tools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b. Define monetary policy.</vt:lpstr>
      <vt:lpstr>c. Describe how the Federal Reserve uses the tools of monetary policy to promote price stability, full employment, and economic growth.</vt:lpstr>
      <vt:lpstr>The Fed’s 3 Tools of Monetary Control</vt:lpstr>
      <vt:lpstr>The Fed’s 3 Tools of Monetary Control</vt:lpstr>
      <vt:lpstr>The Fed’s 3 Tools of Monetary Control</vt:lpstr>
      <vt:lpstr>The Fed’s 3 Tools of Monetary Control</vt:lpstr>
      <vt:lpstr>The Fed’s 3 Tools of Monetary Control</vt:lpstr>
      <vt:lpstr>Here is what a question for this standard might look like:</vt:lpstr>
      <vt:lpstr>Answer to sample question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Ethington</dc:creator>
  <cp:lastModifiedBy>Patrick Ethington</cp:lastModifiedBy>
  <cp:revision>103</cp:revision>
  <cp:lastPrinted>2017-02-09T13:20:41Z</cp:lastPrinted>
  <dcterms:created xsi:type="dcterms:W3CDTF">2016-01-26T23:08:31Z</dcterms:created>
  <dcterms:modified xsi:type="dcterms:W3CDTF">2017-02-09T14:01:30Z</dcterms:modified>
</cp:coreProperties>
</file>